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70" r:id="rId2"/>
    <p:sldId id="259" r:id="rId3"/>
    <p:sldId id="283" r:id="rId4"/>
    <p:sldId id="281" r:id="rId5"/>
    <p:sldId id="280" r:id="rId6"/>
    <p:sldId id="282" r:id="rId7"/>
  </p:sldIdLst>
  <p:sldSz cx="121793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5">
          <p15:clr>
            <a:srgbClr val="A4A3A4"/>
          </p15:clr>
        </p15:guide>
        <p15:guide id="2" orient="horz" pos="3861">
          <p15:clr>
            <a:srgbClr val="A4A3A4"/>
          </p15:clr>
        </p15:guide>
        <p15:guide id="3" orient="horz" pos="978">
          <p15:clr>
            <a:srgbClr val="A4A3A4"/>
          </p15:clr>
        </p15:guide>
        <p15:guide id="4" orient="horz" pos="519">
          <p15:clr>
            <a:srgbClr val="A4A3A4"/>
          </p15:clr>
        </p15:guide>
        <p15:guide id="5" pos="3836">
          <p15:clr>
            <a:srgbClr val="A4A3A4"/>
          </p15:clr>
        </p15:guide>
        <p15:guide id="6" pos="380">
          <p15:clr>
            <a:srgbClr val="A4A3A4"/>
          </p15:clr>
        </p15:guide>
        <p15:guide id="7" pos="323">
          <p15:clr>
            <a:srgbClr val="A4A3A4"/>
          </p15:clr>
        </p15:guide>
        <p15:guide id="8" pos="7292">
          <p15:clr>
            <a:srgbClr val="A4A3A4"/>
          </p15:clr>
        </p15:guide>
        <p15:guide id="9" pos="73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E91"/>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8922B-8BD3-4634-8616-2BFD23B56F5B}" v="38" dt="2024-02-26T22:51:14.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62397" autoAdjust="0"/>
  </p:normalViewPr>
  <p:slideViewPr>
    <p:cSldViewPr snapToGrid="0" showGuides="1">
      <p:cViewPr varScale="1">
        <p:scale>
          <a:sx n="71" d="100"/>
          <a:sy n="71" d="100"/>
        </p:scale>
        <p:origin x="1470" y="66"/>
      </p:cViewPr>
      <p:guideLst>
        <p:guide orient="horz" pos="4005"/>
        <p:guide orient="horz" pos="3861"/>
        <p:guide orient="horz" pos="978"/>
        <p:guide orient="horz" pos="519"/>
        <p:guide pos="3836"/>
        <p:guide pos="380"/>
        <p:guide pos="323"/>
        <p:guide pos="7292"/>
        <p:guide pos="734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auer" userId="21c529ea-6a4c-41ef-b11a-a45062a30406" providerId="ADAL" clId="{62E8922B-8BD3-4634-8616-2BFD23B56F5B}"/>
    <pc:docChg chg="undo custSel addSld modSld">
      <pc:chgData name="Chris Bauer" userId="21c529ea-6a4c-41ef-b11a-a45062a30406" providerId="ADAL" clId="{62E8922B-8BD3-4634-8616-2BFD23B56F5B}" dt="2024-02-26T23:06:18.673" v="826" actId="20577"/>
      <pc:docMkLst>
        <pc:docMk/>
      </pc:docMkLst>
      <pc:sldChg chg="addSp delSp modSp mod modNotesTx">
        <pc:chgData name="Chris Bauer" userId="21c529ea-6a4c-41ef-b11a-a45062a30406" providerId="ADAL" clId="{62E8922B-8BD3-4634-8616-2BFD23B56F5B}" dt="2024-02-26T23:04:21.798" v="812" actId="14100"/>
        <pc:sldMkLst>
          <pc:docMk/>
          <pc:sldMk cId="4286507680" sldId="259"/>
        </pc:sldMkLst>
        <pc:spChg chg="add del mod">
          <ac:chgData name="Chris Bauer" userId="21c529ea-6a4c-41ef-b11a-a45062a30406" providerId="ADAL" clId="{62E8922B-8BD3-4634-8616-2BFD23B56F5B}" dt="2024-02-26T22:36:03.678" v="635" actId="478"/>
          <ac:spMkLst>
            <pc:docMk/>
            <pc:sldMk cId="4286507680" sldId="259"/>
            <ac:spMk id="3" creationId="{BC63CD9C-E1C6-DB72-D425-5FF9BEC68585}"/>
          </ac:spMkLst>
        </pc:spChg>
        <pc:spChg chg="mod">
          <ac:chgData name="Chris Bauer" userId="21c529ea-6a4c-41ef-b11a-a45062a30406" providerId="ADAL" clId="{62E8922B-8BD3-4634-8616-2BFD23B56F5B}" dt="2024-02-26T23:04:07.513" v="811" actId="14100"/>
          <ac:spMkLst>
            <pc:docMk/>
            <pc:sldMk cId="4286507680" sldId="259"/>
            <ac:spMk id="6" creationId="{00000000-0000-0000-0000-000000000000}"/>
          </ac:spMkLst>
        </pc:spChg>
        <pc:spChg chg="mod">
          <ac:chgData name="Chris Bauer" userId="21c529ea-6a4c-41ef-b11a-a45062a30406" providerId="ADAL" clId="{62E8922B-8BD3-4634-8616-2BFD23B56F5B}" dt="2024-02-26T22:37:56.680" v="654" actId="27636"/>
          <ac:spMkLst>
            <pc:docMk/>
            <pc:sldMk cId="4286507680" sldId="259"/>
            <ac:spMk id="23555" creationId="{00000000-0000-0000-0000-000000000000}"/>
          </ac:spMkLst>
        </pc:spChg>
        <pc:picChg chg="add del mod">
          <ac:chgData name="Chris Bauer" userId="21c529ea-6a4c-41ef-b11a-a45062a30406" providerId="ADAL" clId="{62E8922B-8BD3-4634-8616-2BFD23B56F5B}" dt="2024-02-26T22:38:12.600" v="655" actId="478"/>
          <ac:picMkLst>
            <pc:docMk/>
            <pc:sldMk cId="4286507680" sldId="259"/>
            <ac:picMk id="2" creationId="{CE27EC65-570A-F570-4B81-4CFE316BC2EC}"/>
          </ac:picMkLst>
        </pc:picChg>
        <pc:picChg chg="add mod">
          <ac:chgData name="Chris Bauer" userId="21c529ea-6a4c-41ef-b11a-a45062a30406" providerId="ADAL" clId="{62E8922B-8BD3-4634-8616-2BFD23B56F5B}" dt="2024-02-26T23:04:21.798" v="812" actId="14100"/>
          <ac:picMkLst>
            <pc:docMk/>
            <pc:sldMk cId="4286507680" sldId="259"/>
            <ac:picMk id="4" creationId="{11F23E01-EF2D-5639-3B90-7CE236FB6DD0}"/>
          </ac:picMkLst>
        </pc:picChg>
      </pc:sldChg>
      <pc:sldChg chg="modSp mod">
        <pc:chgData name="Chris Bauer" userId="21c529ea-6a4c-41ef-b11a-a45062a30406" providerId="ADAL" clId="{62E8922B-8BD3-4634-8616-2BFD23B56F5B}" dt="2024-02-26T22:08:53.733" v="430" actId="1076"/>
        <pc:sldMkLst>
          <pc:docMk/>
          <pc:sldMk cId="1365021578" sldId="270"/>
        </pc:sldMkLst>
        <pc:spChg chg="mod">
          <ac:chgData name="Chris Bauer" userId="21c529ea-6a4c-41ef-b11a-a45062a30406" providerId="ADAL" clId="{62E8922B-8BD3-4634-8616-2BFD23B56F5B}" dt="2024-02-26T22:08:47.730" v="428" actId="14100"/>
          <ac:spMkLst>
            <pc:docMk/>
            <pc:sldMk cId="1365021578" sldId="270"/>
            <ac:spMk id="39" creationId="{00000000-0000-0000-0000-000000000000}"/>
          </ac:spMkLst>
        </pc:spChg>
        <pc:picChg chg="mod">
          <ac:chgData name="Chris Bauer" userId="21c529ea-6a4c-41ef-b11a-a45062a30406" providerId="ADAL" clId="{62E8922B-8BD3-4634-8616-2BFD23B56F5B}" dt="2024-02-26T22:08:53.733" v="430" actId="1076"/>
          <ac:picMkLst>
            <pc:docMk/>
            <pc:sldMk cId="1365021578" sldId="270"/>
            <ac:picMk id="7" creationId="{03D37BB5-85CA-E6DF-D187-A5A8B24E2134}"/>
          </ac:picMkLst>
        </pc:picChg>
      </pc:sldChg>
      <pc:sldChg chg="delSp modSp mod modNotesTx">
        <pc:chgData name="Chris Bauer" userId="21c529ea-6a4c-41ef-b11a-a45062a30406" providerId="ADAL" clId="{62E8922B-8BD3-4634-8616-2BFD23B56F5B}" dt="2024-02-26T23:01:33.639" v="790" actId="27636"/>
        <pc:sldMkLst>
          <pc:docMk/>
          <pc:sldMk cId="4166022287" sldId="280"/>
        </pc:sldMkLst>
        <pc:spChg chg="mod">
          <ac:chgData name="Chris Bauer" userId="21c529ea-6a4c-41ef-b11a-a45062a30406" providerId="ADAL" clId="{62E8922B-8BD3-4634-8616-2BFD23B56F5B}" dt="2024-02-26T23:01:33.639" v="790" actId="27636"/>
          <ac:spMkLst>
            <pc:docMk/>
            <pc:sldMk cId="4166022287" sldId="280"/>
            <ac:spMk id="2" creationId="{48CBF3E2-08D1-B2DF-8F5B-4523B670F9C1}"/>
          </ac:spMkLst>
        </pc:spChg>
        <pc:spChg chg="mod">
          <ac:chgData name="Chris Bauer" userId="21c529ea-6a4c-41ef-b11a-a45062a30406" providerId="ADAL" clId="{62E8922B-8BD3-4634-8616-2BFD23B56F5B}" dt="2024-02-26T22:49:30.062" v="709" actId="20577"/>
          <ac:spMkLst>
            <pc:docMk/>
            <pc:sldMk cId="4166022287" sldId="280"/>
            <ac:spMk id="3" creationId="{97CD4E2F-B91E-04C7-945A-79765F79E163}"/>
          </ac:spMkLst>
        </pc:spChg>
        <pc:spChg chg="del mod">
          <ac:chgData name="Chris Bauer" userId="21c529ea-6a4c-41ef-b11a-a45062a30406" providerId="ADAL" clId="{62E8922B-8BD3-4634-8616-2BFD23B56F5B}" dt="2024-02-26T21:20:42.132" v="349" actId="478"/>
          <ac:spMkLst>
            <pc:docMk/>
            <pc:sldMk cId="4166022287" sldId="280"/>
            <ac:spMk id="4" creationId="{25917F81-EF84-0154-BF53-7277B4009D6A}"/>
          </ac:spMkLst>
        </pc:spChg>
      </pc:sldChg>
      <pc:sldChg chg="delSp modSp mod modNotesTx">
        <pc:chgData name="Chris Bauer" userId="21c529ea-6a4c-41ef-b11a-a45062a30406" providerId="ADAL" clId="{62E8922B-8BD3-4634-8616-2BFD23B56F5B}" dt="2024-02-26T23:01:19.276" v="786" actId="27636"/>
        <pc:sldMkLst>
          <pc:docMk/>
          <pc:sldMk cId="781187341" sldId="281"/>
        </pc:sldMkLst>
        <pc:spChg chg="mod">
          <ac:chgData name="Chris Bauer" userId="21c529ea-6a4c-41ef-b11a-a45062a30406" providerId="ADAL" clId="{62E8922B-8BD3-4634-8616-2BFD23B56F5B}" dt="2024-02-26T23:01:19.276" v="786" actId="27636"/>
          <ac:spMkLst>
            <pc:docMk/>
            <pc:sldMk cId="781187341" sldId="281"/>
            <ac:spMk id="2" creationId="{4A1429DB-CB45-DC24-4267-80D7F77AFEE1}"/>
          </ac:spMkLst>
        </pc:spChg>
        <pc:spChg chg="mod">
          <ac:chgData name="Chris Bauer" userId="21c529ea-6a4c-41ef-b11a-a45062a30406" providerId="ADAL" clId="{62E8922B-8BD3-4634-8616-2BFD23B56F5B}" dt="2024-02-26T22:49:11.894" v="707" actId="20577"/>
          <ac:spMkLst>
            <pc:docMk/>
            <pc:sldMk cId="781187341" sldId="281"/>
            <ac:spMk id="3" creationId="{F7AED297-3E69-45B4-496C-CB900C3F7709}"/>
          </ac:spMkLst>
        </pc:spChg>
        <pc:spChg chg="del">
          <ac:chgData name="Chris Bauer" userId="21c529ea-6a4c-41ef-b11a-a45062a30406" providerId="ADAL" clId="{62E8922B-8BD3-4634-8616-2BFD23B56F5B}" dt="2024-02-26T21:20:48.454" v="350" actId="478"/>
          <ac:spMkLst>
            <pc:docMk/>
            <pc:sldMk cId="781187341" sldId="281"/>
            <ac:spMk id="4" creationId="{27396ACC-E560-60A9-4CF0-3609D04F8387}"/>
          </ac:spMkLst>
        </pc:spChg>
      </pc:sldChg>
      <pc:sldChg chg="addSp delSp modSp mod modAnim modNotesTx">
        <pc:chgData name="Chris Bauer" userId="21c529ea-6a4c-41ef-b11a-a45062a30406" providerId="ADAL" clId="{62E8922B-8BD3-4634-8616-2BFD23B56F5B}" dt="2024-02-26T23:06:18.673" v="826" actId="20577"/>
        <pc:sldMkLst>
          <pc:docMk/>
          <pc:sldMk cId="29448129" sldId="282"/>
        </pc:sldMkLst>
        <pc:spChg chg="mod">
          <ac:chgData name="Chris Bauer" userId="21c529ea-6a4c-41ef-b11a-a45062a30406" providerId="ADAL" clId="{62E8922B-8BD3-4634-8616-2BFD23B56F5B}" dt="2024-02-26T23:02:14.270" v="801" actId="27636"/>
          <ac:spMkLst>
            <pc:docMk/>
            <pc:sldMk cId="29448129" sldId="282"/>
            <ac:spMk id="2" creationId="{84710718-F489-3FE1-C563-2183F5372486}"/>
          </ac:spMkLst>
        </pc:spChg>
        <pc:spChg chg="mod">
          <ac:chgData name="Chris Bauer" userId="21c529ea-6a4c-41ef-b11a-a45062a30406" providerId="ADAL" clId="{62E8922B-8BD3-4634-8616-2BFD23B56F5B}" dt="2024-02-26T23:02:10.247" v="799" actId="27636"/>
          <ac:spMkLst>
            <pc:docMk/>
            <pc:sldMk cId="29448129" sldId="282"/>
            <ac:spMk id="3" creationId="{E229B0BD-3BA5-4016-3570-92348CC9124E}"/>
          </ac:spMkLst>
        </pc:spChg>
        <pc:spChg chg="del">
          <ac:chgData name="Chris Bauer" userId="21c529ea-6a4c-41ef-b11a-a45062a30406" providerId="ADAL" clId="{62E8922B-8BD3-4634-8616-2BFD23B56F5B}" dt="2024-02-26T21:20:19.422" v="347" actId="478"/>
          <ac:spMkLst>
            <pc:docMk/>
            <pc:sldMk cId="29448129" sldId="282"/>
            <ac:spMk id="4" creationId="{D89E57C0-A915-A2E3-517D-2CF7F16BFC81}"/>
          </ac:spMkLst>
        </pc:spChg>
        <pc:spChg chg="add mod">
          <ac:chgData name="Chris Bauer" userId="21c529ea-6a4c-41ef-b11a-a45062a30406" providerId="ADAL" clId="{62E8922B-8BD3-4634-8616-2BFD23B56F5B}" dt="2024-02-26T23:06:18.673" v="826" actId="20577"/>
          <ac:spMkLst>
            <pc:docMk/>
            <pc:sldMk cId="29448129" sldId="282"/>
            <ac:spMk id="7" creationId="{30234779-C55A-9FAD-37CF-24CCD631227B}"/>
          </ac:spMkLst>
        </pc:spChg>
        <pc:picChg chg="add mod">
          <ac:chgData name="Chris Bauer" userId="21c529ea-6a4c-41ef-b11a-a45062a30406" providerId="ADAL" clId="{62E8922B-8BD3-4634-8616-2BFD23B56F5B}" dt="2024-02-26T23:02:25.630" v="802" actId="1076"/>
          <ac:picMkLst>
            <pc:docMk/>
            <pc:sldMk cId="29448129" sldId="282"/>
            <ac:picMk id="6" creationId="{54ED772E-B264-D0D3-B55A-22AFF89EE2DA}"/>
          </ac:picMkLst>
        </pc:picChg>
      </pc:sldChg>
      <pc:sldChg chg="modSp add mod">
        <pc:chgData name="Chris Bauer" userId="21c529ea-6a4c-41ef-b11a-a45062a30406" providerId="ADAL" clId="{62E8922B-8BD3-4634-8616-2BFD23B56F5B}" dt="2024-02-26T23:01:06.804" v="782" actId="27636"/>
        <pc:sldMkLst>
          <pc:docMk/>
          <pc:sldMk cId="1869339608" sldId="283"/>
        </pc:sldMkLst>
        <pc:spChg chg="mod">
          <ac:chgData name="Chris Bauer" userId="21c529ea-6a4c-41ef-b11a-a45062a30406" providerId="ADAL" clId="{62E8922B-8BD3-4634-8616-2BFD23B56F5B}" dt="2024-02-26T22:49:18.336" v="708" actId="20577"/>
          <ac:spMkLst>
            <pc:docMk/>
            <pc:sldMk cId="1869339608" sldId="283"/>
            <ac:spMk id="6" creationId="{76B5972F-923A-8556-3F25-7DA7500F92EB}"/>
          </ac:spMkLst>
        </pc:spChg>
        <pc:spChg chg="mod">
          <ac:chgData name="Chris Bauer" userId="21c529ea-6a4c-41ef-b11a-a45062a30406" providerId="ADAL" clId="{62E8922B-8BD3-4634-8616-2BFD23B56F5B}" dt="2024-02-26T23:01:06.804" v="782" actId="27636"/>
          <ac:spMkLst>
            <pc:docMk/>
            <pc:sldMk cId="1869339608" sldId="283"/>
            <ac:spMk id="23555" creationId="{8285F662-5659-61A2-1D57-14EA3C01CF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920C1B-6EC5-0A4B-A772-ADC10FD93E8C}" type="datetimeFigureOut">
              <a:rPr lang="en-US" smtClean="0"/>
              <a:t>2/26/2024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B628A3-9FB1-084D-BA8D-AE7CB20F4116}"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85E82-D314-43FE-90EE-887789BFE39B}" type="datetimeFigureOut">
              <a:rPr lang="en-US" smtClean="0"/>
              <a:pPr/>
              <a:t>2/26/2024</a:t>
            </a:fld>
            <a:endParaRPr lang="en-US" dirty="0"/>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4FAFEE-4804-41F8-906B-ACDE002FA5FE}" type="slidenum">
              <a:rPr lang="en-US" smtClean="0"/>
              <a:pPr/>
              <a:t>‹#›</a:t>
            </a:fld>
            <a:endParaRPr lang="en-US" dirty="0"/>
          </a:p>
        </p:txBody>
      </p:sp>
    </p:spTree>
    <p:extLst>
      <p:ext uri="{BB962C8B-B14F-4D97-AF65-F5344CB8AC3E}">
        <p14:creationId xmlns:p14="http://schemas.microsoft.com/office/powerpoint/2010/main" val="176948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FAFEE-4804-41F8-906B-ACDE002FA5FE}" type="slidenum">
              <a:rPr lang="en-US" smtClean="0"/>
              <a:pPr/>
              <a:t>1</a:t>
            </a:fld>
            <a:endParaRPr lang="en-US" dirty="0"/>
          </a:p>
        </p:txBody>
      </p:sp>
    </p:spTree>
    <p:extLst>
      <p:ext uri="{BB962C8B-B14F-4D97-AF65-F5344CB8AC3E}">
        <p14:creationId xmlns:p14="http://schemas.microsoft.com/office/powerpoint/2010/main" val="192385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2/26/2024</a:t>
            </a:fld>
            <a:endParaRPr lang="en-US" altLang="en-US" dirty="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a:t>
            </a:fld>
            <a:endParaRPr lang="en-US" altLang="en-US" dirty="0"/>
          </a:p>
        </p:txBody>
      </p:sp>
      <p:sp>
        <p:nvSpPr>
          <p:cNvPr id="54276" name="Rectangle 2"/>
          <p:cNvSpPr>
            <a:spLocks noGrp="1" noRot="1" noChangeAspect="1" noChangeArrowheads="1" noTextEdit="1"/>
          </p:cNvSpPr>
          <p:nvPr>
            <p:ph type="sldImg"/>
          </p:nvPr>
        </p:nvSpPr>
        <p:spPr>
          <a:xfrm>
            <a:off x="384175" y="685800"/>
            <a:ext cx="6089650" cy="3429000"/>
          </a:xfrm>
          <a:ln/>
        </p:spPr>
      </p:sp>
      <p:sp>
        <p:nvSpPr>
          <p:cNvPr id="54277" name="Rectangle 3"/>
          <p:cNvSpPr>
            <a:spLocks noGrp="1" noChangeArrowheads="1"/>
          </p:cNvSpPr>
          <p:nvPr>
            <p:ph type="body" idx="1"/>
          </p:nvPr>
        </p:nvSpPr>
        <p:spPr>
          <a:noFill/>
          <a:ln/>
        </p:spPr>
        <p:txBody>
          <a:bodyPr/>
          <a:lstStyle/>
          <a:p>
            <a:r>
              <a:rPr lang="en-US" dirty="0">
                <a:latin typeface="Arial" pitchFamily="34"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276E8-E3B5-9342-2B5C-F71C3C5F1765}"/>
            </a:ext>
          </a:extLst>
        </p:cNvPr>
        <p:cNvGrpSpPr/>
        <p:nvPr/>
      </p:nvGrpSpPr>
      <p:grpSpPr>
        <a:xfrm>
          <a:off x="0" y="0"/>
          <a:ext cx="0" cy="0"/>
          <a:chOff x="0" y="0"/>
          <a:chExt cx="0" cy="0"/>
        </a:xfrm>
      </p:grpSpPr>
      <p:sp>
        <p:nvSpPr>
          <p:cNvPr id="54274" name="Rectangle 11">
            <a:extLst>
              <a:ext uri="{FF2B5EF4-FFF2-40B4-BE49-F238E27FC236}">
                <a16:creationId xmlns:a16="http://schemas.microsoft.com/office/drawing/2014/main" id="{353750A0-C79F-F4E3-B534-CCE8B0B842E0}"/>
              </a:ext>
            </a:extLst>
          </p:cNvPr>
          <p:cNvSpPr>
            <a:spLocks noGrp="1" noChangeArrowheads="1"/>
          </p:cNvSpPr>
          <p:nvPr>
            <p:ph type="dt" sz="quarter" idx="1"/>
          </p:nvPr>
        </p:nvSpPr>
        <p:spPr>
          <a:noFill/>
        </p:spPr>
        <p:txBody>
          <a:bodyPr/>
          <a:lstStyle/>
          <a:p>
            <a:fld id="{CFB929C2-5C51-41E5-9231-E55BFCB50DC3}" type="datetime1">
              <a:rPr lang="en-US" altLang="en-US" smtClean="0"/>
              <a:pPr/>
              <a:t>2/26/2024</a:t>
            </a:fld>
            <a:endParaRPr lang="en-US" altLang="en-US" dirty="0"/>
          </a:p>
        </p:txBody>
      </p:sp>
      <p:sp>
        <p:nvSpPr>
          <p:cNvPr id="54275" name="Rectangle 13">
            <a:extLst>
              <a:ext uri="{FF2B5EF4-FFF2-40B4-BE49-F238E27FC236}">
                <a16:creationId xmlns:a16="http://schemas.microsoft.com/office/drawing/2014/main" id="{CA547773-24DA-2ACC-B2A3-C9D0EA17FE22}"/>
              </a:ext>
            </a:extLst>
          </p:cNvPr>
          <p:cNvSpPr>
            <a:spLocks noGrp="1" noChangeArrowheads="1"/>
          </p:cNvSpPr>
          <p:nvPr>
            <p:ph type="sldNum" sz="quarter" idx="5"/>
          </p:nvPr>
        </p:nvSpPr>
        <p:spPr>
          <a:noFill/>
        </p:spPr>
        <p:txBody>
          <a:bodyPr/>
          <a:lstStyle/>
          <a:p>
            <a:fld id="{D2A12975-34BB-44D6-8468-87083C2672CA}" type="slidenum">
              <a:rPr lang="en-US" altLang="en-US" smtClean="0"/>
              <a:pPr/>
              <a:t>3</a:t>
            </a:fld>
            <a:endParaRPr lang="en-US" altLang="en-US" dirty="0"/>
          </a:p>
        </p:txBody>
      </p:sp>
      <p:sp>
        <p:nvSpPr>
          <p:cNvPr id="54276" name="Rectangle 2">
            <a:extLst>
              <a:ext uri="{FF2B5EF4-FFF2-40B4-BE49-F238E27FC236}">
                <a16:creationId xmlns:a16="http://schemas.microsoft.com/office/drawing/2014/main" id="{FF918417-3060-78C8-5A62-48AE309954B6}"/>
              </a:ext>
            </a:extLst>
          </p:cNvPr>
          <p:cNvSpPr>
            <a:spLocks noGrp="1" noRot="1" noChangeAspect="1" noChangeArrowheads="1" noTextEdit="1"/>
          </p:cNvSpPr>
          <p:nvPr>
            <p:ph type="sldImg"/>
          </p:nvPr>
        </p:nvSpPr>
        <p:spPr>
          <a:xfrm>
            <a:off x="384175" y="685800"/>
            <a:ext cx="6089650" cy="3429000"/>
          </a:xfrm>
          <a:ln/>
        </p:spPr>
      </p:sp>
      <p:sp>
        <p:nvSpPr>
          <p:cNvPr id="54277" name="Rectangle 3">
            <a:extLst>
              <a:ext uri="{FF2B5EF4-FFF2-40B4-BE49-F238E27FC236}">
                <a16:creationId xmlns:a16="http://schemas.microsoft.com/office/drawing/2014/main" id="{07FDD5FA-DABA-2BB2-0878-C9B9EB89DC81}"/>
              </a:ext>
            </a:extLst>
          </p:cNvPr>
          <p:cNvSpPr>
            <a:spLocks noGrp="1" noChangeArrowheads="1"/>
          </p:cNvSpPr>
          <p:nvPr>
            <p:ph type="body" idx="1"/>
          </p:nvPr>
        </p:nvSpPr>
        <p:spPr>
          <a:noFill/>
          <a:ln/>
        </p:spPr>
        <p:txBody>
          <a:bodyPr/>
          <a:lstStyle/>
          <a:p>
            <a:r>
              <a:rPr lang="en-US" dirty="0">
                <a:latin typeface="Arial" pitchFamily="34" charset="0"/>
              </a:rPr>
              <a:t>.</a:t>
            </a:r>
          </a:p>
        </p:txBody>
      </p:sp>
    </p:spTree>
    <p:extLst>
      <p:ext uri="{BB962C8B-B14F-4D97-AF65-F5344CB8AC3E}">
        <p14:creationId xmlns:p14="http://schemas.microsoft.com/office/powerpoint/2010/main" val="25116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FAFEE-4804-41F8-906B-ACDE002FA5FE}" type="slidenum">
              <a:rPr lang="en-US" smtClean="0"/>
              <a:pPr/>
              <a:t>4</a:t>
            </a:fld>
            <a:endParaRPr lang="en-US" dirty="0"/>
          </a:p>
        </p:txBody>
      </p:sp>
    </p:spTree>
    <p:extLst>
      <p:ext uri="{BB962C8B-B14F-4D97-AF65-F5344CB8AC3E}">
        <p14:creationId xmlns:p14="http://schemas.microsoft.com/office/powerpoint/2010/main" val="216027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FAFEE-4804-41F8-906B-ACDE002FA5FE}" type="slidenum">
              <a:rPr lang="en-US" smtClean="0"/>
              <a:pPr/>
              <a:t>5</a:t>
            </a:fld>
            <a:endParaRPr lang="en-US" dirty="0"/>
          </a:p>
        </p:txBody>
      </p:sp>
    </p:spTree>
    <p:extLst>
      <p:ext uri="{BB962C8B-B14F-4D97-AF65-F5344CB8AC3E}">
        <p14:creationId xmlns:p14="http://schemas.microsoft.com/office/powerpoint/2010/main" val="68754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FAFEE-4804-41F8-906B-ACDE002FA5FE}" type="slidenum">
              <a:rPr lang="en-US" smtClean="0"/>
              <a:pPr/>
              <a:t>6</a:t>
            </a:fld>
            <a:endParaRPr lang="en-US" dirty="0"/>
          </a:p>
        </p:txBody>
      </p:sp>
    </p:spTree>
    <p:extLst>
      <p:ext uri="{BB962C8B-B14F-4D97-AF65-F5344CB8AC3E}">
        <p14:creationId xmlns:p14="http://schemas.microsoft.com/office/powerpoint/2010/main" val="3756117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green imag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rcRect l="52" r="52"/>
          <a:stretch/>
        </p:blipFill>
        <p:spPr>
          <a:xfrm>
            <a:off x="0" y="0"/>
            <a:ext cx="12179300" cy="6858000"/>
          </a:xfrm>
          <a:prstGeom prst="rect">
            <a:avLst/>
          </a:prstGeom>
        </p:spPr>
      </p:pic>
      <p:sp>
        <p:nvSpPr>
          <p:cNvPr id="2" name="Title 1"/>
          <p:cNvSpPr>
            <a:spLocks noGrp="1"/>
          </p:cNvSpPr>
          <p:nvPr>
            <p:ph type="ctrTitle"/>
          </p:nvPr>
        </p:nvSpPr>
        <p:spPr>
          <a:xfrm>
            <a:off x="512763" y="2329680"/>
            <a:ext cx="8022400" cy="457200"/>
          </a:xfrm>
        </p:spPr>
        <p:txBody>
          <a:bodyPr anchor="t">
            <a:normAutofit/>
          </a:bodyPr>
          <a:lstStyle>
            <a:lvl1pPr>
              <a:spcBef>
                <a:spcPts val="0"/>
              </a:spcBef>
              <a:defRPr sz="2400">
                <a:solidFill>
                  <a:schemeClr val="tx1"/>
                </a:solidFill>
              </a:defRPr>
            </a:lvl1pPr>
          </a:lstStyle>
          <a:p>
            <a:r>
              <a:rPr lang="en-US" dirty="0"/>
              <a:t>Click to edit Master title style</a:t>
            </a:r>
          </a:p>
        </p:txBody>
      </p:sp>
      <p:sp>
        <p:nvSpPr>
          <p:cNvPr id="3" name="Subtitle 2"/>
          <p:cNvSpPr>
            <a:spLocks noGrp="1"/>
          </p:cNvSpPr>
          <p:nvPr userDrawn="1">
            <p:ph type="subTitle" idx="1"/>
          </p:nvPr>
        </p:nvSpPr>
        <p:spPr>
          <a:xfrm>
            <a:off x="512763" y="2781849"/>
            <a:ext cx="8022398" cy="1752600"/>
          </a:xfrm>
        </p:spPr>
        <p:txBody>
          <a:bodyPr/>
          <a:lstStyle>
            <a:lvl1pPr marL="0" indent="0" algn="l">
              <a:spcBef>
                <a:spcPts val="0"/>
              </a:spcBef>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5" name="Rectangle 24"/>
          <p:cNvSpPr/>
          <p:nvPr userDrawn="1"/>
        </p:nvSpPr>
        <p:spPr>
          <a:xfrm>
            <a:off x="2644198" y="5138181"/>
            <a:ext cx="1116011" cy="246221"/>
          </a:xfrm>
          <a:prstGeom prst="rect">
            <a:avLst/>
          </a:prstGeom>
        </p:spPr>
        <p:txBody>
          <a:bodyPr wrap="none">
            <a:spAutoFit/>
          </a:bodyPr>
          <a:lstStyle/>
          <a:p>
            <a:pPr lvl="0"/>
            <a:r>
              <a:rPr lang="en-US" sz="1000" dirty="0">
                <a:solidFill>
                  <a:srgbClr val="3C3C3B"/>
                </a:solidFill>
              </a:rPr>
              <a:t>Team Members:</a:t>
            </a:r>
          </a:p>
        </p:txBody>
      </p:sp>
      <p:sp>
        <p:nvSpPr>
          <p:cNvPr id="38" name="Text Placeholder 12"/>
          <p:cNvSpPr>
            <a:spLocks noGrp="1"/>
          </p:cNvSpPr>
          <p:nvPr>
            <p:ph type="body" sz="quarter" idx="12"/>
          </p:nvPr>
        </p:nvSpPr>
        <p:spPr>
          <a:xfrm>
            <a:off x="2644198" y="5299429"/>
            <a:ext cx="4754880" cy="731520"/>
          </a:xfrm>
        </p:spPr>
        <p:txBody>
          <a:bodyPr>
            <a:normAutofit/>
          </a:bodyPr>
          <a:lstStyle>
            <a:lvl1pPr marL="0" indent="0">
              <a:spcBef>
                <a:spcPts val="0"/>
              </a:spcBef>
              <a:buNone/>
              <a:defRPr sz="1400" b="1">
                <a:solidFill>
                  <a:schemeClr val="accent2"/>
                </a:solidFill>
              </a:defRPr>
            </a:lvl1pPr>
          </a:lstStyle>
          <a:p>
            <a:pPr lvl="0"/>
            <a:r>
              <a:rPr lang="en-US" dirty="0"/>
              <a:t>Click to edit Master text styles</a:t>
            </a:r>
          </a:p>
        </p:txBody>
      </p:sp>
      <p:sp>
        <p:nvSpPr>
          <p:cNvPr id="40" name="Text Placeholder 12"/>
          <p:cNvSpPr>
            <a:spLocks noGrp="1"/>
          </p:cNvSpPr>
          <p:nvPr>
            <p:ph type="body" sz="quarter" idx="14" hasCustomPrompt="1"/>
          </p:nvPr>
        </p:nvSpPr>
        <p:spPr>
          <a:xfrm>
            <a:off x="7898124" y="3293777"/>
            <a:ext cx="4050611" cy="210555"/>
          </a:xfrm>
        </p:spPr>
        <p:txBody>
          <a:bodyPr>
            <a:noAutofit/>
          </a:bodyPr>
          <a:lstStyle>
            <a:lvl1pPr marL="0" indent="0" algn="r">
              <a:spcBef>
                <a:spcPts val="0"/>
              </a:spcBef>
              <a:buNone/>
              <a:defRPr sz="2000" b="1" baseline="30000">
                <a:solidFill>
                  <a:schemeClr val="accent1"/>
                </a:solidFill>
                <a:latin typeface="Borda Bold" panose="00000800000000000000" pitchFamily="50" charset="0"/>
              </a:defRPr>
            </a:lvl1pPr>
          </a:lstStyle>
          <a:p>
            <a:pPr lvl="0"/>
            <a:r>
              <a:rPr lang="en-US" dirty="0"/>
              <a:t>54th Annual ECC Conference: </a:t>
            </a:r>
            <a:r>
              <a:rPr lang="en-US" dirty="0" err="1"/>
              <a:t>PerspECCtives</a:t>
            </a:r>
            <a:endParaRPr lang="en-US" dirty="0"/>
          </a:p>
        </p:txBody>
      </p:sp>
    </p:spTree>
    <p:extLst>
      <p:ext uri="{BB962C8B-B14F-4D97-AF65-F5344CB8AC3E}">
        <p14:creationId xmlns:p14="http://schemas.microsoft.com/office/powerpoint/2010/main" val="23097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Title of Presentation</a:t>
            </a:r>
          </a:p>
        </p:txBody>
      </p:sp>
    </p:spTree>
    <p:extLst>
      <p:ext uri="{BB962C8B-B14F-4D97-AF65-F5344CB8AC3E}">
        <p14:creationId xmlns:p14="http://schemas.microsoft.com/office/powerpoint/2010/main" val="56664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3571"/>
            <a:ext cx="12179301" cy="6850856"/>
          </a:xfrm>
          <a:prstGeom prst="rect">
            <a:avLst/>
          </a:prstGeom>
        </p:spPr>
      </p:pic>
      <p:sp>
        <p:nvSpPr>
          <p:cNvPr id="4" name="Rectangle 3"/>
          <p:cNvSpPr/>
          <p:nvPr userDrawn="1"/>
        </p:nvSpPr>
        <p:spPr>
          <a:xfrm>
            <a:off x="6061510" y="535775"/>
            <a:ext cx="6128102" cy="2838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56097" y="494771"/>
            <a:ext cx="5968238" cy="1046844"/>
          </a:xfrm>
        </p:spPr>
        <p:txBody>
          <a:bodyPr anchor="b">
            <a:normAutofit/>
          </a:bodyPr>
          <a:lstStyle>
            <a:lvl1pPr algn="l">
              <a:defRPr sz="2400" b="1" cap="none" baseline="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6256097" y="1502481"/>
            <a:ext cx="5968238" cy="1424869"/>
          </a:xfrm>
        </p:spPr>
        <p:txBody>
          <a:bodyPr anchor="t">
            <a:normAutofit/>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256097" y="2940967"/>
            <a:ext cx="5968238" cy="365125"/>
          </a:xfrm>
        </p:spPr>
        <p:txBody>
          <a:bodyPr/>
          <a:lstStyle>
            <a:lvl1pPr algn="l">
              <a:defRPr>
                <a:solidFill>
                  <a:schemeClr val="accent1"/>
                </a:solidFill>
              </a:defRPr>
            </a:lvl1pPr>
          </a:lstStyle>
          <a:p>
            <a:r>
              <a:rPr lang="en-US" dirty="0"/>
              <a:t>Title of Presentation</a:t>
            </a:r>
          </a:p>
        </p:txBody>
      </p:sp>
      <p:sp>
        <p:nvSpPr>
          <p:cNvPr id="9" name="Rectangle 8"/>
          <p:cNvSpPr/>
          <p:nvPr userDrawn="1"/>
        </p:nvSpPr>
        <p:spPr>
          <a:xfrm>
            <a:off x="6061511" y="511986"/>
            <a:ext cx="6128102" cy="73152"/>
          </a:xfrm>
          <a:prstGeom prst="rect">
            <a:avLst/>
          </a:prstGeom>
          <a:solidFill>
            <a:srgbClr val="59B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061511" y="3322822"/>
            <a:ext cx="612810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139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Imag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2"/>
            <a:ext cx="12179300" cy="6850856"/>
          </a:xfrm>
          <a:prstGeom prst="rect">
            <a:avLst/>
          </a:prstGeom>
        </p:spPr>
      </p:pic>
      <p:sp>
        <p:nvSpPr>
          <p:cNvPr id="4" name="Rectangle 3"/>
          <p:cNvSpPr/>
          <p:nvPr userDrawn="1"/>
        </p:nvSpPr>
        <p:spPr>
          <a:xfrm>
            <a:off x="6019830" y="1033615"/>
            <a:ext cx="6159469" cy="2838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14419" y="992611"/>
            <a:ext cx="5874393" cy="1046844"/>
          </a:xfrm>
        </p:spPr>
        <p:txBody>
          <a:bodyPr anchor="b">
            <a:normAutofit/>
          </a:bodyPr>
          <a:lstStyle>
            <a:lvl1pPr algn="l">
              <a:defRPr sz="2400" b="1" cap="none" baseline="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6214419" y="2000323"/>
            <a:ext cx="5874393" cy="1439157"/>
          </a:xfrm>
        </p:spPr>
        <p:txBody>
          <a:bodyPr anchor="t">
            <a:normAutofit/>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214419" y="3438807"/>
            <a:ext cx="5874393" cy="365125"/>
          </a:xfrm>
        </p:spPr>
        <p:txBody>
          <a:bodyPr/>
          <a:lstStyle>
            <a:lvl1pPr algn="l">
              <a:defRPr>
                <a:solidFill>
                  <a:schemeClr val="accent1"/>
                </a:solidFill>
              </a:defRPr>
            </a:lvl1pPr>
          </a:lstStyle>
          <a:p>
            <a:r>
              <a:rPr lang="en-US" dirty="0"/>
              <a:t>Title of Presentation</a:t>
            </a:r>
          </a:p>
        </p:txBody>
      </p:sp>
      <p:sp>
        <p:nvSpPr>
          <p:cNvPr id="9" name="Rectangle 8"/>
          <p:cNvSpPr/>
          <p:nvPr userDrawn="1"/>
        </p:nvSpPr>
        <p:spPr>
          <a:xfrm>
            <a:off x="6019832" y="1009825"/>
            <a:ext cx="6159468" cy="80681"/>
          </a:xfrm>
          <a:prstGeom prst="rect">
            <a:avLst/>
          </a:prstGeom>
          <a:solidFill>
            <a:srgbClr val="59B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019832" y="3820663"/>
            <a:ext cx="6159468" cy="806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350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2762" y="410578"/>
            <a:ext cx="11153776" cy="945846"/>
          </a:xfrm>
        </p:spPr>
        <p:txBody>
          <a:bodyPr/>
          <a:lstStyle/>
          <a:p>
            <a:r>
              <a:rPr lang="en-US" dirty="0"/>
              <a:t>Click to edit Master title style</a:t>
            </a:r>
          </a:p>
        </p:txBody>
      </p:sp>
      <p:sp>
        <p:nvSpPr>
          <p:cNvPr id="3" name="Content Placeholder 2"/>
          <p:cNvSpPr>
            <a:spLocks noGrp="1"/>
          </p:cNvSpPr>
          <p:nvPr>
            <p:ph sz="half" idx="1"/>
          </p:nvPr>
        </p:nvSpPr>
        <p:spPr>
          <a:xfrm>
            <a:off x="512764" y="1463040"/>
            <a:ext cx="5576887" cy="4666298"/>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89651" y="1463040"/>
            <a:ext cx="5576888" cy="4666298"/>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Title of Presentation</a:t>
            </a:r>
          </a:p>
        </p:txBody>
      </p:sp>
    </p:spTree>
    <p:extLst>
      <p:ext uri="{BB962C8B-B14F-4D97-AF65-F5344CB8AC3E}">
        <p14:creationId xmlns:p14="http://schemas.microsoft.com/office/powerpoint/2010/main" val="177775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Title of Presentation</a:t>
            </a:r>
          </a:p>
        </p:txBody>
      </p:sp>
    </p:spTree>
    <p:extLst>
      <p:ext uri="{BB962C8B-B14F-4D97-AF65-F5344CB8AC3E}">
        <p14:creationId xmlns:p14="http://schemas.microsoft.com/office/powerpoint/2010/main" val="284145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Title of Presentation</a:t>
            </a:r>
          </a:p>
        </p:txBody>
      </p:sp>
    </p:spTree>
    <p:extLst>
      <p:ext uri="{BB962C8B-B14F-4D97-AF65-F5344CB8AC3E}">
        <p14:creationId xmlns:p14="http://schemas.microsoft.com/office/powerpoint/2010/main" val="17706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Title of Presentation</a:t>
            </a:r>
          </a:p>
        </p:txBody>
      </p:sp>
    </p:spTree>
    <p:extLst>
      <p:ext uri="{BB962C8B-B14F-4D97-AF65-F5344CB8AC3E}">
        <p14:creationId xmlns:p14="http://schemas.microsoft.com/office/powerpoint/2010/main" val="891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2762" y="410578"/>
            <a:ext cx="11153776" cy="94584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2764" y="1466060"/>
            <a:ext cx="11153775" cy="4663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89651" y="6441105"/>
            <a:ext cx="5576888" cy="365125"/>
          </a:xfrm>
          <a:prstGeom prst="rect">
            <a:avLst/>
          </a:prstGeom>
        </p:spPr>
        <p:txBody>
          <a:bodyPr vert="horz" lIns="91440" tIns="45720" rIns="91440" bIns="45720" rtlCol="0" anchor="ctr"/>
          <a:lstStyle>
            <a:lvl1pPr algn="r">
              <a:defRPr sz="1100">
                <a:solidFill>
                  <a:schemeClr val="bg1"/>
                </a:solidFill>
              </a:defRPr>
            </a:lvl1pPr>
          </a:lstStyle>
          <a:p>
            <a:r>
              <a:rPr lang="en-US" dirty="0"/>
              <a:t>Title of Presentation</a:t>
            </a:r>
          </a:p>
        </p:txBody>
      </p:sp>
    </p:spTree>
    <p:extLst>
      <p:ext uri="{BB962C8B-B14F-4D97-AF65-F5344CB8AC3E}">
        <p14:creationId xmlns:p14="http://schemas.microsoft.com/office/powerpoint/2010/main" val="4291993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1" r:id="rId4"/>
    <p:sldLayoutId id="2147483652" r:id="rId5"/>
    <p:sldLayoutId id="2147483654" r:id="rId6"/>
    <p:sldLayoutId id="2147483663" r:id="rId7"/>
    <p:sldLayoutId id="2147483662" r:id="rId8"/>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87338" indent="-287338" algn="l" defTabSz="914400" rtl="0" eaLnBrk="1" latinLnBrk="0" hangingPunct="1">
        <a:spcBef>
          <a:spcPts val="1000"/>
        </a:spcBef>
        <a:buClr>
          <a:schemeClr val="accent1"/>
        </a:buClr>
        <a:buSzPct val="70000"/>
        <a:buFont typeface="Wingdings 2" panose="05020102010507070707" pitchFamily="18" charset="2"/>
        <a:buChar char=""/>
        <a:defRPr sz="1800" kern="1200">
          <a:solidFill>
            <a:schemeClr val="tx1"/>
          </a:solidFill>
          <a:latin typeface="+mn-lt"/>
          <a:ea typeface="+mn-ea"/>
          <a:cs typeface="+mn-cs"/>
        </a:defRPr>
      </a:lvl1pPr>
      <a:lvl2pPr marL="512763" indent="-228600" algn="l" defTabSz="914400" rtl="0" eaLnBrk="1" latinLnBrk="0" hangingPunct="1">
        <a:spcBef>
          <a:spcPts val="800"/>
        </a:spcBef>
        <a:buFont typeface="Arial" panose="020B0604020202020204" pitchFamily="34" charset="0"/>
        <a:buChar char="–"/>
        <a:defRPr sz="1600" kern="1200">
          <a:solidFill>
            <a:schemeClr val="tx1"/>
          </a:solidFill>
          <a:latin typeface="+mn-lt"/>
          <a:ea typeface="+mn-ea"/>
          <a:cs typeface="+mn-cs"/>
        </a:defRPr>
      </a:lvl2pPr>
      <a:lvl3pPr marL="684213" indent="-1714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914400" indent="-230188" algn="l" defTabSz="914400" rtl="0" eaLnBrk="1" latinLnBrk="0" hangingPunct="1">
        <a:spcBef>
          <a:spcPts val="400"/>
        </a:spcBef>
        <a:buFont typeface="Arial" panose="020B0604020202020204" pitchFamily="34" charset="0"/>
        <a:buChar char="–"/>
        <a:tabLst/>
        <a:defRPr sz="1200" kern="1200">
          <a:solidFill>
            <a:schemeClr val="tx1"/>
          </a:solidFill>
          <a:latin typeface="+mn-lt"/>
          <a:ea typeface="+mn-ea"/>
          <a:cs typeface="+mn-cs"/>
        </a:defRPr>
      </a:lvl4pPr>
      <a:lvl5pPr marL="1144588" indent="-230188" algn="l" defTabSz="914400" rtl="0" eaLnBrk="1" latinLnBrk="0" hangingPunct="1">
        <a:spcBef>
          <a:spcPts val="200"/>
        </a:spcBef>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9.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ctrTitle"/>
          </p:nvPr>
        </p:nvSpPr>
        <p:spPr/>
        <p:txBody>
          <a:bodyPr/>
          <a:lstStyle/>
          <a:p>
            <a:r>
              <a:rPr lang="en-US" dirty="0"/>
              <a:t>ECC Safety Tip</a:t>
            </a:r>
          </a:p>
        </p:txBody>
      </p:sp>
      <p:sp>
        <p:nvSpPr>
          <p:cNvPr id="33" name="Subtitle 32"/>
          <p:cNvSpPr>
            <a:spLocks noGrp="1"/>
          </p:cNvSpPr>
          <p:nvPr>
            <p:ph type="subTitle"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Safeguarding Health in the Construction Industry:  Prioritizing Wellness Visits</a:t>
            </a:r>
            <a:endParaRPr lang="en-US" dirty="0"/>
          </a:p>
        </p:txBody>
      </p:sp>
      <p:sp>
        <p:nvSpPr>
          <p:cNvPr id="39" name="Text Placeholder 38"/>
          <p:cNvSpPr>
            <a:spLocks noGrp="1"/>
          </p:cNvSpPr>
          <p:nvPr>
            <p:ph type="body" sz="quarter" idx="12"/>
          </p:nvPr>
        </p:nvSpPr>
        <p:spPr>
          <a:xfrm>
            <a:off x="2633881" y="5338482"/>
            <a:ext cx="4495857" cy="613105"/>
          </a:xfrm>
        </p:spPr>
        <p:txBody>
          <a:bodyPr>
            <a:normAutofit fontScale="92500" lnSpcReduction="20000"/>
          </a:bodyPr>
          <a:lstStyle/>
          <a:p>
            <a:r>
              <a:rPr lang="en-US" dirty="0"/>
              <a:t>ECC Safety Committee</a:t>
            </a:r>
          </a:p>
          <a:p>
            <a:r>
              <a:rPr lang="en-US" dirty="0"/>
              <a:t>Chris Bauer, </a:t>
            </a:r>
            <a:r>
              <a:rPr lang="en-US" b="0" dirty="0"/>
              <a:t>Great River Industries, Sr. Project Manager</a:t>
            </a:r>
          </a:p>
          <a:p>
            <a:r>
              <a:rPr lang="en-US" dirty="0">
                <a:solidFill>
                  <a:srgbClr val="59BE91"/>
                </a:solidFill>
              </a:rPr>
              <a:t>February 29, 2024</a:t>
            </a:r>
          </a:p>
        </p:txBody>
      </p:sp>
      <p:sp>
        <p:nvSpPr>
          <p:cNvPr id="2" name="AutoShape 2"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a:extLst>
              <a:ext uri="{FF2B5EF4-FFF2-40B4-BE49-F238E27FC236}">
                <a16:creationId xmlns:a16="http://schemas.microsoft.com/office/drawing/2014/main" id="{03D37BB5-85CA-E6DF-D187-A5A8B24E21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139594" y="4370946"/>
            <a:ext cx="887377" cy="1580641"/>
          </a:xfrm>
          <a:prstGeom prst="rect">
            <a:avLst/>
          </a:prstGeom>
        </p:spPr>
      </p:pic>
    </p:spTree>
    <p:extLst>
      <p:ext uri="{BB962C8B-B14F-4D97-AF65-F5344CB8AC3E}">
        <p14:creationId xmlns:p14="http://schemas.microsoft.com/office/powerpoint/2010/main" val="136502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452281" y="6387352"/>
            <a:ext cx="10727019" cy="470647"/>
          </a:xfrm>
        </p:spPr>
        <p:txBody>
          <a:bodyPr>
            <a:normAutofit/>
          </a:bodyPr>
          <a:lstStyle/>
          <a:p>
            <a:pPr algn="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Safeguarding Health in the Construction Industry:  Prioritizing Wellness Visits</a:t>
            </a:r>
            <a:endParaRPr lang="en-US" sz="2000" dirty="0">
              <a:solidFill>
                <a:schemeClr val="bg1"/>
              </a:solidFill>
            </a:endParaRPr>
          </a:p>
        </p:txBody>
      </p:sp>
      <p:sp>
        <p:nvSpPr>
          <p:cNvPr id="6" name="Content Placeholder 5"/>
          <p:cNvSpPr>
            <a:spLocks noGrp="1"/>
          </p:cNvSpPr>
          <p:nvPr>
            <p:ph idx="1"/>
          </p:nvPr>
        </p:nvSpPr>
        <p:spPr>
          <a:xfrm>
            <a:off x="0" y="4612341"/>
            <a:ext cx="12179299" cy="1775011"/>
          </a:xfrm>
        </p:spPr>
        <p:txBody>
          <a:bodyPr>
            <a:normAutofit fontScale="92500" lnSpcReduction="10000"/>
          </a:bodyPr>
          <a:lstStyle/>
          <a:p>
            <a:pPr marL="0" indent="0">
              <a:buNone/>
            </a:pPr>
            <a:r>
              <a:rPr lang="en-US" altLang="en-US" b="1" dirty="0">
                <a:latin typeface="Aptos" panose="020B0004020202020204" pitchFamily="34" charset="0"/>
              </a:rPr>
              <a:t>Overview</a:t>
            </a:r>
          </a:p>
          <a:p>
            <a:pPr marL="0" inden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Greetings ECC team! This month we're focusing on a critical aspect of workplace safety in the construction industry: wellness visits. </a:t>
            </a:r>
          </a:p>
          <a:p>
            <a:pPr marL="0" inden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While we make physical safety on the job site of paramount importance, it's equally important to prioritize the health and well-being of each team member. Let's delve into why wellness visits are essential and how they contribute to a safer, healthier work environment.</a:t>
            </a:r>
          </a:p>
          <a:p>
            <a:pPr marL="0" indent="0">
              <a:buNone/>
            </a:pPr>
            <a:endParaRPr lang="en-US" altLang="en-US" dirty="0">
              <a:latin typeface="Aptos" panose="020B0004020202020204" pitchFamily="34" charset="0"/>
            </a:endParaRPr>
          </a:p>
        </p:txBody>
      </p:sp>
      <p:pic>
        <p:nvPicPr>
          <p:cNvPr id="4" name="Picture 3">
            <a:extLst>
              <a:ext uri="{FF2B5EF4-FFF2-40B4-BE49-F238E27FC236}">
                <a16:creationId xmlns:a16="http://schemas.microsoft.com/office/drawing/2014/main" id="{11F23E01-EF2D-5639-3B90-7CE236FB6DD0}"/>
              </a:ext>
            </a:extLst>
          </p:cNvPr>
          <p:cNvPicPr>
            <a:picLocks noChangeAspect="1"/>
          </p:cNvPicPr>
          <p:nvPr/>
        </p:nvPicPr>
        <p:blipFill>
          <a:blip r:embed="rId3"/>
          <a:stretch>
            <a:fillRect/>
          </a:stretch>
        </p:blipFill>
        <p:spPr>
          <a:xfrm>
            <a:off x="-7827" y="0"/>
            <a:ext cx="12187127" cy="4518212"/>
          </a:xfrm>
          <a:prstGeom prst="rect">
            <a:avLst/>
          </a:prstGeom>
        </p:spPr>
      </p:pic>
    </p:spTree>
    <p:extLst>
      <p:ext uri="{BB962C8B-B14F-4D97-AF65-F5344CB8AC3E}">
        <p14:creationId xmlns:p14="http://schemas.microsoft.com/office/powerpoint/2010/main" val="42865076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50243-10D8-093F-4D39-8684D1D24A2D}"/>
            </a:ext>
          </a:extLst>
        </p:cNvPr>
        <p:cNvGrpSpPr/>
        <p:nvPr/>
      </p:nvGrpSpPr>
      <p:grpSpPr>
        <a:xfrm>
          <a:off x="0" y="0"/>
          <a:ext cx="0" cy="0"/>
          <a:chOff x="0" y="0"/>
          <a:chExt cx="0" cy="0"/>
        </a:xfrm>
      </p:grpSpPr>
      <p:sp>
        <p:nvSpPr>
          <p:cNvPr id="23555" name="Rectangle 2">
            <a:extLst>
              <a:ext uri="{FF2B5EF4-FFF2-40B4-BE49-F238E27FC236}">
                <a16:creationId xmlns:a16="http://schemas.microsoft.com/office/drawing/2014/main" id="{8285F662-5659-61A2-1D57-14EA3C01CF5F}"/>
              </a:ext>
            </a:extLst>
          </p:cNvPr>
          <p:cNvSpPr>
            <a:spLocks noGrp="1" noChangeArrowheads="1"/>
          </p:cNvSpPr>
          <p:nvPr>
            <p:ph type="title"/>
          </p:nvPr>
        </p:nvSpPr>
        <p:spPr>
          <a:xfrm>
            <a:off x="0" y="-1"/>
            <a:ext cx="12179300" cy="1075765"/>
          </a:xfrm>
        </p:spPr>
        <p:txBody>
          <a:bodyPr>
            <a:normAutofit/>
          </a:bodyPr>
          <a:lstStyle/>
          <a:p>
            <a:pPr algn="ctr"/>
            <a:br>
              <a:rPr lang="en-US" sz="2400" dirty="0">
                <a:effectLst/>
                <a:latin typeface="Aptos" panose="020B0004020202020204" pitchFamily="34" charset="0"/>
                <a:ea typeface="Aptos" panose="020B0004020202020204" pitchFamily="34" charset="0"/>
                <a:cs typeface="Times New Roman" panose="02020603050405020304" pitchFamily="18" charset="0"/>
              </a:rPr>
            </a:br>
            <a:r>
              <a:rPr lang="en-US" sz="2400" dirty="0">
                <a:effectLst/>
                <a:latin typeface="Aptos" panose="020B0004020202020204" pitchFamily="34" charset="0"/>
                <a:ea typeface="Aptos" panose="020B0004020202020204" pitchFamily="34" charset="0"/>
                <a:cs typeface="Times New Roman" panose="02020603050405020304" pitchFamily="18" charset="0"/>
              </a:rPr>
              <a:t>Safeguarding Health in the Construction Industry:  Prioritizing Wellness Visits</a:t>
            </a:r>
            <a:endParaRPr lang="en-US" sz="2400" dirty="0"/>
          </a:p>
        </p:txBody>
      </p:sp>
      <p:sp>
        <p:nvSpPr>
          <p:cNvPr id="6" name="Content Placeholder 5">
            <a:extLst>
              <a:ext uri="{FF2B5EF4-FFF2-40B4-BE49-F238E27FC236}">
                <a16:creationId xmlns:a16="http://schemas.microsoft.com/office/drawing/2014/main" id="{76B5972F-923A-8556-3F25-7DA7500F92EB}"/>
              </a:ext>
            </a:extLst>
          </p:cNvPr>
          <p:cNvSpPr>
            <a:spLocks noGrp="1"/>
          </p:cNvSpPr>
          <p:nvPr>
            <p:ph idx="1"/>
          </p:nvPr>
        </p:nvSpPr>
        <p:spPr>
          <a:xfrm>
            <a:off x="0" y="578223"/>
            <a:ext cx="12179300" cy="5755341"/>
          </a:xfrm>
        </p:spPr>
        <p:txBody>
          <a:bodyPr>
            <a:normAutofit/>
          </a:bodyPr>
          <a:lstStyle/>
          <a:p>
            <a:pPr marL="0" indent="0">
              <a:buNone/>
            </a:pPr>
            <a:endParaRPr lang="en-US" altLang="en-US" b="1" dirty="0">
              <a:latin typeface="Aptos" panose="020B0004020202020204" pitchFamily="34" charset="0"/>
            </a:endParaRPr>
          </a:p>
          <a:p>
            <a:pPr marL="0" indent="0">
              <a:buNone/>
            </a:pPr>
            <a:r>
              <a:rPr lang="en-US" altLang="en-US" b="1" dirty="0">
                <a:latin typeface="Aptos" panose="020B0004020202020204" pitchFamily="34" charset="0"/>
              </a:rPr>
              <a:t>Questions</a:t>
            </a:r>
          </a:p>
          <a:p>
            <a:pPr marL="0" indent="0">
              <a:buNone/>
            </a:pPr>
            <a:r>
              <a:rPr lang="en-US" altLang="en-US" i="1" dirty="0">
                <a:latin typeface="Aptos" panose="020B0004020202020204" pitchFamily="34" charset="0"/>
              </a:rPr>
              <a:t>What is a wellness visit?</a:t>
            </a:r>
          </a:p>
          <a:p>
            <a:pPr marL="0" indent="0">
              <a:buNone/>
            </a:pPr>
            <a:r>
              <a:rPr lang="en-US" altLang="en-US" dirty="0">
                <a:latin typeface="Aptos" panose="020B0004020202020204" pitchFamily="34" charset="0"/>
              </a:rPr>
              <a:t>A wellness visit is when you see your healthcare provider to get screened for health problems. Your healthcare provider will also give you advice on how to stay healthy. Write down your questions so you remember to ask them. </a:t>
            </a:r>
          </a:p>
          <a:p>
            <a:pPr marL="0" indent="0">
              <a:buNone/>
            </a:pPr>
            <a:endParaRPr lang="en-US" altLang="en-US" dirty="0">
              <a:latin typeface="Aptos" panose="020B0004020202020204" pitchFamily="34" charset="0"/>
            </a:endParaRPr>
          </a:p>
          <a:p>
            <a:pPr marL="0" indent="0">
              <a:buNone/>
            </a:pPr>
            <a:r>
              <a:rPr lang="en-US" altLang="en-US" i="1" dirty="0">
                <a:latin typeface="Aptos" panose="020B0004020202020204" pitchFamily="34" charset="0"/>
              </a:rPr>
              <a:t>What happens at a wellness visit?</a:t>
            </a:r>
          </a:p>
          <a:p>
            <a:pPr marL="0" indent="0">
              <a:buNone/>
            </a:pPr>
            <a:r>
              <a:rPr lang="en-US" altLang="en-US" dirty="0">
                <a:latin typeface="Aptos" panose="020B0004020202020204" pitchFamily="34" charset="0"/>
              </a:rPr>
              <a:t>Your healthcare provider will ask about your health and family history of health problems. This includes high blood pressure, heart disease, and cancer. He or she will ask if you have symptoms that concern you, if you smoke, and about your mood. You may also be asked about your intake of medicines, supplements, food, and alcohol.</a:t>
            </a:r>
          </a:p>
          <a:p>
            <a:pPr marL="0" indent="0">
              <a:buNone/>
            </a:pPr>
            <a:endParaRPr lang="en-US" altLang="en-US" dirty="0">
              <a:latin typeface="Aptos" panose="020B0004020202020204" pitchFamily="34" charset="0"/>
            </a:endParaRPr>
          </a:p>
          <a:p>
            <a:pPr marL="0" indent="0">
              <a:buNone/>
            </a:pPr>
            <a:r>
              <a:rPr lang="en-US" altLang="en-US" i="1" dirty="0">
                <a:latin typeface="Aptos" panose="020B0004020202020204" pitchFamily="34" charset="0"/>
              </a:rPr>
              <a:t>How often should I have a wellness visit?</a:t>
            </a:r>
          </a:p>
          <a:p>
            <a:pPr marL="0" indent="0">
              <a:buNone/>
            </a:pPr>
            <a:r>
              <a:rPr lang="en-US" altLang="en-US" dirty="0">
                <a:latin typeface="Aptos" panose="020B0004020202020204" pitchFamily="34" charset="0"/>
              </a:rPr>
              <a:t>While opinions vary regarding recommendations for the frequency of routine checkups, most health insurance policies allow for one annual  wellness visit.  Ask your healthcare provider how often you should have a wellness visit. Your doctor may suggest more or less time between your checkups based on your risk factors, screening test results, and current health status.</a:t>
            </a:r>
          </a:p>
          <a:p>
            <a:pPr marL="0" indent="0">
              <a:buNone/>
            </a:pPr>
            <a:endParaRPr lang="en-US" altLang="en-US" dirty="0">
              <a:latin typeface="Aptos" panose="020B0004020202020204" pitchFamily="34" charset="0"/>
            </a:endParaRPr>
          </a:p>
        </p:txBody>
      </p:sp>
    </p:spTree>
    <p:extLst>
      <p:ext uri="{BB962C8B-B14F-4D97-AF65-F5344CB8AC3E}">
        <p14:creationId xmlns:p14="http://schemas.microsoft.com/office/powerpoint/2010/main" val="18693396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29DB-CB45-DC24-4267-80D7F77AFEE1}"/>
              </a:ext>
            </a:extLst>
          </p:cNvPr>
          <p:cNvSpPr>
            <a:spLocks noGrp="1"/>
          </p:cNvSpPr>
          <p:nvPr>
            <p:ph type="title"/>
          </p:nvPr>
        </p:nvSpPr>
        <p:spPr>
          <a:xfrm>
            <a:off x="0" y="0"/>
            <a:ext cx="12179300" cy="995082"/>
          </a:xfrm>
        </p:spPr>
        <p:txBody>
          <a:bodyPr>
            <a:normAutofit/>
          </a:bodyPr>
          <a:lstStyle/>
          <a:p>
            <a:pPr algn="ctr"/>
            <a:br>
              <a:rPr lang="en-US" sz="2400" dirty="0">
                <a:latin typeface="Aptos" panose="020B0004020202020204" pitchFamily="34" charset="0"/>
              </a:rPr>
            </a:br>
            <a:r>
              <a:rPr lang="en-US" sz="2400" dirty="0">
                <a:latin typeface="Aptos" panose="020B0004020202020204" pitchFamily="34" charset="0"/>
              </a:rPr>
              <a:t>Safeguarding Health in the Construction Industry:  Prioritizing Wellness Visits</a:t>
            </a:r>
          </a:p>
        </p:txBody>
      </p:sp>
      <p:sp>
        <p:nvSpPr>
          <p:cNvPr id="3" name="Content Placeholder 2">
            <a:extLst>
              <a:ext uri="{FF2B5EF4-FFF2-40B4-BE49-F238E27FC236}">
                <a16:creationId xmlns:a16="http://schemas.microsoft.com/office/drawing/2014/main" id="{F7AED297-3E69-45B4-496C-CB900C3F7709}"/>
              </a:ext>
            </a:extLst>
          </p:cNvPr>
          <p:cNvSpPr>
            <a:spLocks noGrp="1"/>
          </p:cNvSpPr>
          <p:nvPr>
            <p:ph idx="1"/>
          </p:nvPr>
        </p:nvSpPr>
        <p:spPr>
          <a:xfrm>
            <a:off x="0" y="551329"/>
            <a:ext cx="12179300" cy="5768789"/>
          </a:xfrm>
        </p:spPr>
        <p:txBody>
          <a:bodyPr>
            <a:normAutofit/>
          </a:bodyPr>
          <a:lstStyle/>
          <a:p>
            <a:pPr marL="0" indent="0">
              <a:buNone/>
            </a:pPr>
            <a:endParaRPr lang="en-US" b="1" dirty="0">
              <a:latin typeface="Aptos" panose="020B0004020202020204" pitchFamily="34" charset="0"/>
            </a:endParaRPr>
          </a:p>
          <a:p>
            <a:pPr marL="0" indent="0">
              <a:buNone/>
            </a:pPr>
            <a:r>
              <a:rPr lang="en-US" b="1" dirty="0">
                <a:latin typeface="Aptos" panose="020B0004020202020204" pitchFamily="34" charset="0"/>
              </a:rPr>
              <a:t>Importance of Wellness Visits</a:t>
            </a:r>
          </a:p>
          <a:p>
            <a:pPr marL="0" indent="0">
              <a:buNone/>
            </a:pPr>
            <a:r>
              <a:rPr lang="en-US" i="1" dirty="0">
                <a:latin typeface="Aptos" panose="020B0004020202020204" pitchFamily="34" charset="0"/>
              </a:rPr>
              <a:t>Early Detection of Health Issues</a:t>
            </a:r>
          </a:p>
          <a:p>
            <a:pPr marL="0" indent="0">
              <a:buNone/>
            </a:pPr>
            <a:r>
              <a:rPr lang="en-US" dirty="0">
                <a:latin typeface="Aptos" panose="020B0004020202020204" pitchFamily="34" charset="0"/>
              </a:rPr>
              <a:t>Wellness visits provide an opportunity for early detection of potential health issues, including chronic conditions, which can significantly impact job performance and safety.</a:t>
            </a:r>
          </a:p>
          <a:p>
            <a:pPr marL="0" indent="0">
              <a:buNone/>
            </a:pPr>
            <a:r>
              <a:rPr lang="en-US" dirty="0">
                <a:latin typeface="Aptos" panose="020B0004020202020204" pitchFamily="34" charset="0"/>
              </a:rPr>
              <a:t>Detecting health concerns early allows for timely intervention, preventing them from escalating into more serious problems that could lead to accidents or long-term health issues.</a:t>
            </a:r>
          </a:p>
          <a:p>
            <a:pPr marL="0" indent="0">
              <a:buNone/>
            </a:pPr>
            <a:endParaRPr lang="en-US" dirty="0">
              <a:latin typeface="Aptos" panose="020B0004020202020204" pitchFamily="34" charset="0"/>
            </a:endParaRPr>
          </a:p>
          <a:p>
            <a:pPr marL="0" indent="0">
              <a:buNone/>
            </a:pPr>
            <a:r>
              <a:rPr lang="en-US" i="1" dirty="0">
                <a:latin typeface="Aptos" panose="020B0004020202020204" pitchFamily="34" charset="0"/>
              </a:rPr>
              <a:t>Mental Health Support</a:t>
            </a:r>
          </a:p>
          <a:p>
            <a:pPr marL="0" indent="0">
              <a:buNone/>
            </a:pPr>
            <a:r>
              <a:rPr lang="en-US" dirty="0">
                <a:latin typeface="Aptos" panose="020B0004020202020204" pitchFamily="34" charset="0"/>
              </a:rPr>
              <a:t>Construction work can be physically demanding and mentally taxing. Regular wellness visits offer a platform for addressing mental health concerns such as stress, anxiety, or depression.</a:t>
            </a:r>
          </a:p>
          <a:p>
            <a:pPr marL="0" indent="0">
              <a:buNone/>
            </a:pPr>
            <a:r>
              <a:rPr lang="en-US" dirty="0">
                <a:latin typeface="Aptos" panose="020B0004020202020204" pitchFamily="34" charset="0"/>
              </a:rPr>
              <a:t>By providing access to mental health support services, we can help reduce the risk of accidents caused by impaired concentration or emotional distress.</a:t>
            </a:r>
          </a:p>
        </p:txBody>
      </p:sp>
    </p:spTree>
    <p:extLst>
      <p:ext uri="{BB962C8B-B14F-4D97-AF65-F5344CB8AC3E}">
        <p14:creationId xmlns:p14="http://schemas.microsoft.com/office/powerpoint/2010/main" val="78118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F3E2-08D1-B2DF-8F5B-4523B670F9C1}"/>
              </a:ext>
            </a:extLst>
          </p:cNvPr>
          <p:cNvSpPr>
            <a:spLocks noGrp="1"/>
          </p:cNvSpPr>
          <p:nvPr>
            <p:ph type="title"/>
          </p:nvPr>
        </p:nvSpPr>
        <p:spPr>
          <a:xfrm>
            <a:off x="0" y="0"/>
            <a:ext cx="12179300" cy="1062318"/>
          </a:xfrm>
        </p:spPr>
        <p:txBody>
          <a:bodyPr>
            <a:normAutofit/>
          </a:bodyPr>
          <a:lstStyle/>
          <a:p>
            <a:pPr algn="ctr"/>
            <a:br>
              <a:rPr lang="en-US" sz="2400" dirty="0">
                <a:latin typeface="Aptos" panose="020B0004020202020204" pitchFamily="34" charset="0"/>
              </a:rPr>
            </a:br>
            <a:r>
              <a:rPr lang="en-US" sz="2400" dirty="0">
                <a:latin typeface="Aptos" panose="020B0004020202020204" pitchFamily="34" charset="0"/>
              </a:rPr>
              <a:t>Safeguarding Health in the Construction Industry:  Prioritizing Wellness Visits</a:t>
            </a:r>
          </a:p>
        </p:txBody>
      </p:sp>
      <p:sp>
        <p:nvSpPr>
          <p:cNvPr id="3" name="Content Placeholder 2">
            <a:extLst>
              <a:ext uri="{FF2B5EF4-FFF2-40B4-BE49-F238E27FC236}">
                <a16:creationId xmlns:a16="http://schemas.microsoft.com/office/drawing/2014/main" id="{97CD4E2F-B91E-04C7-945A-79765F79E163}"/>
              </a:ext>
            </a:extLst>
          </p:cNvPr>
          <p:cNvSpPr>
            <a:spLocks noGrp="1"/>
          </p:cNvSpPr>
          <p:nvPr>
            <p:ph idx="1"/>
          </p:nvPr>
        </p:nvSpPr>
        <p:spPr>
          <a:xfrm>
            <a:off x="0" y="551329"/>
            <a:ext cx="12179300" cy="5755342"/>
          </a:xfrm>
        </p:spPr>
        <p:txBody>
          <a:bodyPr/>
          <a:lstStyle/>
          <a:p>
            <a:pPr marL="0" indent="0">
              <a:buNone/>
            </a:pPr>
            <a:endParaRPr lang="en-US" i="1" dirty="0">
              <a:latin typeface="Aptos" panose="020B0004020202020204" pitchFamily="34" charset="0"/>
            </a:endParaRPr>
          </a:p>
          <a:p>
            <a:pPr marL="0" indent="0">
              <a:buNone/>
            </a:pPr>
            <a:r>
              <a:rPr lang="en-US" i="1" dirty="0">
                <a:latin typeface="Aptos" panose="020B0004020202020204" pitchFamily="34" charset="0"/>
              </a:rPr>
              <a:t>Promoting Healthy Habits</a:t>
            </a:r>
          </a:p>
          <a:p>
            <a:pPr marL="0" indent="0">
              <a:buNone/>
            </a:pPr>
            <a:r>
              <a:rPr lang="en-US" dirty="0">
                <a:latin typeface="Aptos" panose="020B0004020202020204" pitchFamily="34" charset="0"/>
              </a:rPr>
              <a:t>Wellness visits promote a culture of health and wellness within our team, encouraging individuals to prioritize their well-being both on and off the job site.</a:t>
            </a:r>
          </a:p>
          <a:p>
            <a:pPr marL="0" indent="0">
              <a:buNone/>
            </a:pPr>
            <a:r>
              <a:rPr lang="en-US" dirty="0">
                <a:latin typeface="Aptos" panose="020B0004020202020204" pitchFamily="34" charset="0"/>
              </a:rPr>
              <a:t>Through education and counseling during these visits, employees can learn about healthy lifestyle choices, nutrition, exercise, and stress management techniques, which can enhance overall resilience and performance.</a:t>
            </a:r>
          </a:p>
          <a:p>
            <a:pPr marL="0" indent="0">
              <a:buNone/>
            </a:pPr>
            <a:endParaRPr lang="en-US" dirty="0">
              <a:latin typeface="Aptos" panose="020B0004020202020204" pitchFamily="34" charset="0"/>
            </a:endParaRPr>
          </a:p>
          <a:p>
            <a:pPr marL="0" indent="0">
              <a:buNone/>
            </a:pPr>
            <a:r>
              <a:rPr lang="en-US" i="1" dirty="0">
                <a:latin typeface="Aptos" panose="020B0004020202020204" pitchFamily="34" charset="0"/>
              </a:rPr>
              <a:t>Injury Prevention</a:t>
            </a:r>
          </a:p>
          <a:p>
            <a:pPr marL="0" indent="0">
              <a:buNone/>
            </a:pPr>
            <a:r>
              <a:rPr lang="en-US" dirty="0">
                <a:latin typeface="Aptos" panose="020B0004020202020204" pitchFamily="34" charset="0"/>
              </a:rPr>
              <a:t>Healthy employees are less prone to workplace injuries. Regular wellness visits help identify and address physical limitations or ergonomic issues that could increase the risk of accidents or musculoskeletal injuries.</a:t>
            </a:r>
          </a:p>
          <a:p>
            <a:pPr marL="0" indent="0">
              <a:buNone/>
            </a:pPr>
            <a:r>
              <a:rPr lang="en-US" dirty="0">
                <a:latin typeface="Aptos" panose="020B0004020202020204" pitchFamily="34" charset="0"/>
              </a:rPr>
              <a:t>By proactively addressing potential health concerns, we can implement preventive measures to reduce the likelihood of workplace injuries, ultimately contributing to a safer work environment.</a:t>
            </a:r>
          </a:p>
          <a:p>
            <a:pPr marL="0" indent="0">
              <a:buNone/>
            </a:pPr>
            <a:endParaRPr lang="en-US" dirty="0">
              <a:latin typeface="Aptos" panose="020B0004020202020204" pitchFamily="34" charset="0"/>
            </a:endParaRPr>
          </a:p>
          <a:p>
            <a:pPr marL="0" indent="0">
              <a:buNone/>
            </a:pPr>
            <a:r>
              <a:rPr lang="en-US" i="1" dirty="0">
                <a:latin typeface="Aptos" panose="020B0004020202020204" pitchFamily="34" charset="0"/>
              </a:rPr>
              <a:t>Enhanced Productivity and Morale</a:t>
            </a:r>
          </a:p>
          <a:p>
            <a:pPr marL="0" indent="0">
              <a:buNone/>
            </a:pPr>
            <a:r>
              <a:rPr lang="en-US" dirty="0">
                <a:latin typeface="Aptos" panose="020B0004020202020204" pitchFamily="34" charset="0"/>
              </a:rPr>
              <a:t>When employees feel supported in their health and well-being, they are more likely to be engaged, productive, and satisfied with their work.</a:t>
            </a:r>
          </a:p>
          <a:p>
            <a:pPr marL="0" indent="0">
              <a:buNone/>
            </a:pPr>
            <a:endParaRPr lang="en-US" dirty="0">
              <a:latin typeface="Aptos" panose="020B0004020202020204" pitchFamily="34" charset="0"/>
            </a:endParaRPr>
          </a:p>
        </p:txBody>
      </p:sp>
    </p:spTree>
    <p:extLst>
      <p:ext uri="{BB962C8B-B14F-4D97-AF65-F5344CB8AC3E}">
        <p14:creationId xmlns:p14="http://schemas.microsoft.com/office/powerpoint/2010/main" val="416602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0718-F489-3FE1-C563-2183F5372486}"/>
              </a:ext>
            </a:extLst>
          </p:cNvPr>
          <p:cNvSpPr>
            <a:spLocks noGrp="1"/>
          </p:cNvSpPr>
          <p:nvPr>
            <p:ph type="title"/>
          </p:nvPr>
        </p:nvSpPr>
        <p:spPr>
          <a:xfrm>
            <a:off x="0" y="0"/>
            <a:ext cx="12179300" cy="1008529"/>
          </a:xfrm>
        </p:spPr>
        <p:txBody>
          <a:bodyPr>
            <a:normAutofit/>
          </a:bodyPr>
          <a:lstStyle/>
          <a:p>
            <a:pPr algn="ctr"/>
            <a:br>
              <a:rPr lang="en-US" sz="2400" dirty="0">
                <a:latin typeface="Aptos" panose="020B0004020202020204" pitchFamily="34" charset="0"/>
              </a:rPr>
            </a:br>
            <a:r>
              <a:rPr lang="en-US" sz="2400" dirty="0">
                <a:latin typeface="Aptos" panose="020B0004020202020204" pitchFamily="34" charset="0"/>
              </a:rPr>
              <a:t>Safeguarding Health in the Construction Industry:  Prioritizing Wellness Visits</a:t>
            </a:r>
          </a:p>
        </p:txBody>
      </p:sp>
      <p:sp>
        <p:nvSpPr>
          <p:cNvPr id="3" name="Content Placeholder 2">
            <a:extLst>
              <a:ext uri="{FF2B5EF4-FFF2-40B4-BE49-F238E27FC236}">
                <a16:creationId xmlns:a16="http://schemas.microsoft.com/office/drawing/2014/main" id="{E229B0BD-3BA5-4016-3570-92348CC9124E}"/>
              </a:ext>
            </a:extLst>
          </p:cNvPr>
          <p:cNvSpPr>
            <a:spLocks noGrp="1"/>
          </p:cNvSpPr>
          <p:nvPr>
            <p:ph idx="1"/>
          </p:nvPr>
        </p:nvSpPr>
        <p:spPr>
          <a:xfrm>
            <a:off x="0" y="1008529"/>
            <a:ext cx="12179300" cy="1775012"/>
          </a:xfrm>
        </p:spPr>
        <p:txBody>
          <a:bodyPr>
            <a:normAutofit lnSpcReduction="10000"/>
          </a:bodyPr>
          <a:lstStyle/>
          <a:p>
            <a:pPr marL="0" indent="0">
              <a:buNone/>
            </a:pPr>
            <a:r>
              <a:rPr lang="en-US" b="1" dirty="0">
                <a:latin typeface="Aptos" panose="020B0004020202020204" pitchFamily="34" charset="0"/>
              </a:rPr>
              <a:t>Conclusion</a:t>
            </a:r>
          </a:p>
          <a:p>
            <a:pPr marL="0" indent="0">
              <a:buNone/>
            </a:pPr>
            <a:r>
              <a:rPr lang="en-US" dirty="0">
                <a:latin typeface="Aptos" panose="020B0004020202020204" pitchFamily="34" charset="0"/>
              </a:rPr>
              <a:t>Incorporating emphasis on wellness visits into our safety programs is caring for the well-being of our most valued asset: our people. By prioritizing regular health check-ups, we can help facilitate the mitigation of health risks and cultivate a safer, more resilient workforce. Let's commit to making wellness a cornerstone of our safety initiatives and ensure that every team member feels supported in their journey toward optimal health and performance.  Remember, safety and well-being go hand in hand. </a:t>
            </a:r>
          </a:p>
        </p:txBody>
      </p:sp>
      <p:pic>
        <p:nvPicPr>
          <p:cNvPr id="6" name="Video 5">
            <a:hlinkClick r:id="" action="ppaction://media"/>
            <a:extLst>
              <a:ext uri="{FF2B5EF4-FFF2-40B4-BE49-F238E27FC236}">
                <a16:creationId xmlns:a16="http://schemas.microsoft.com/office/drawing/2014/main" id="{54ED772E-B264-D0D3-B55A-22AFF89EE2DA}"/>
              </a:ext>
            </a:extLst>
          </p:cNvPr>
          <p:cNvPicPr>
            <a:picLocks noChangeAspect="1"/>
          </p:cNvPicPr>
          <p:nvPr>
            <a:videoFile r:link="rId1"/>
            <p:extLst>
              <p:ext uri="{DAA4B4D4-6D71-4841-9C94-3DE7FCFB9230}">
                <p14:media xmlns:p14="http://schemas.microsoft.com/office/powerpoint/2010/main" r:embed="rId2">
                  <p14:trim st="277" end="5923.6666"/>
                </p14:media>
              </p:ext>
            </p:extLst>
          </p:nvPr>
        </p:nvPicPr>
        <p:blipFill>
          <a:blip r:embed="rId5"/>
          <a:stretch>
            <a:fillRect/>
          </a:stretch>
        </p:blipFill>
        <p:spPr>
          <a:xfrm>
            <a:off x="4422495" y="2783541"/>
            <a:ext cx="3334310" cy="2778592"/>
          </a:xfrm>
          <a:prstGeom prst="rect">
            <a:avLst/>
          </a:prstGeom>
          <a:ln>
            <a:noFill/>
          </a:ln>
          <a:effectLst>
            <a:softEdge rad="112500"/>
          </a:effectLst>
        </p:spPr>
      </p:pic>
      <p:sp>
        <p:nvSpPr>
          <p:cNvPr id="7" name="TextBox 6">
            <a:extLst>
              <a:ext uri="{FF2B5EF4-FFF2-40B4-BE49-F238E27FC236}">
                <a16:creationId xmlns:a16="http://schemas.microsoft.com/office/drawing/2014/main" id="{30234779-C55A-9FAD-37CF-24CCD631227B}"/>
              </a:ext>
            </a:extLst>
          </p:cNvPr>
          <p:cNvSpPr txBox="1"/>
          <p:nvPr/>
        </p:nvSpPr>
        <p:spPr>
          <a:xfrm>
            <a:off x="0" y="5443149"/>
            <a:ext cx="12179300" cy="923330"/>
          </a:xfrm>
          <a:prstGeom prst="rect">
            <a:avLst/>
          </a:prstGeom>
          <a:noFill/>
        </p:spPr>
        <p:txBody>
          <a:bodyPr wrap="square" rtlCol="0">
            <a:spAutoFit/>
          </a:bodyPr>
          <a:lstStyle/>
          <a:p>
            <a:pPr marL="0" indent="0" algn="ctr">
              <a:buNone/>
            </a:pPr>
            <a:endParaRPr lang="en-US" dirty="0">
              <a:latin typeface="Aptos" panose="020B0004020202020204" pitchFamily="34" charset="0"/>
            </a:endParaRPr>
          </a:p>
          <a:p>
            <a:pPr marL="0" indent="0">
              <a:buNone/>
            </a:pPr>
            <a:r>
              <a:rPr lang="en-US" dirty="0">
                <a:latin typeface="Aptos" panose="020B0004020202020204" pitchFamily="34" charset="0"/>
              </a:rPr>
              <a:t>Together, let’s </a:t>
            </a:r>
            <a:r>
              <a:rPr lang="en-US" dirty="0">
                <a:latin typeface="Stencil" panose="040409050D0802020404" pitchFamily="82" charset="0"/>
              </a:rPr>
              <a:t>IGNITE </a:t>
            </a:r>
            <a:r>
              <a:rPr lang="en-US" dirty="0">
                <a:latin typeface="Aptos" panose="020B0004020202020204" pitchFamily="34" charset="0"/>
              </a:rPr>
              <a:t>a passion for a </a:t>
            </a:r>
            <a:r>
              <a:rPr lang="en-US">
                <a:latin typeface="Aptos" panose="020B0004020202020204" pitchFamily="34" charset="0"/>
              </a:rPr>
              <a:t>healthier, safer </a:t>
            </a:r>
            <a:r>
              <a:rPr lang="en-US" dirty="0">
                <a:latin typeface="Aptos" panose="020B0004020202020204" pitchFamily="34" charset="0"/>
              </a:rPr>
              <a:t>future for everyone in our engineering &amp; construction communities!</a:t>
            </a:r>
          </a:p>
          <a:p>
            <a:pPr marL="0" indent="0" algn="ctr">
              <a:buNone/>
            </a:pPr>
            <a:endParaRPr lang="en-US" dirty="0">
              <a:latin typeface="Aptos" panose="020B0004020202020204" pitchFamily="34" charset="0"/>
            </a:endParaRPr>
          </a:p>
        </p:txBody>
      </p:sp>
    </p:spTree>
    <p:extLst>
      <p:ext uri="{BB962C8B-B14F-4D97-AF65-F5344CB8AC3E}">
        <p14:creationId xmlns:p14="http://schemas.microsoft.com/office/powerpoint/2010/main" val="2944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7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ECC">
      <a:dk1>
        <a:sysClr val="windowText" lastClr="000000"/>
      </a:dk1>
      <a:lt1>
        <a:sysClr val="window" lastClr="FFFFFF"/>
      </a:lt1>
      <a:dk2>
        <a:srgbClr val="DB3E3E"/>
      </a:dk2>
      <a:lt2>
        <a:srgbClr val="F8F8F8"/>
      </a:lt2>
      <a:accent1>
        <a:srgbClr val="59BE91"/>
      </a:accent1>
      <a:accent2>
        <a:srgbClr val="3C3C3B"/>
      </a:accent2>
      <a:accent3>
        <a:srgbClr val="EE3E5F"/>
      </a:accent3>
      <a:accent4>
        <a:srgbClr val="C2BBB6"/>
      </a:accent4>
      <a:accent5>
        <a:srgbClr val="764C9E"/>
      </a:accent5>
      <a:accent6>
        <a:srgbClr val="F6E165"/>
      </a:accent6>
      <a:hlink>
        <a:srgbClr val="59BE91"/>
      </a:hlink>
      <a:folHlink>
        <a:srgbClr val="C2BB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971</TotalTime>
  <Words>742</Words>
  <Application>Microsoft Office PowerPoint</Application>
  <PresentationFormat>Custom</PresentationFormat>
  <Paragraphs>57</Paragraphs>
  <Slides>6</Slides>
  <Notes>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Aptos</vt:lpstr>
      <vt:lpstr>Arial</vt:lpstr>
      <vt:lpstr>Borda Bold</vt:lpstr>
      <vt:lpstr>Calibri</vt:lpstr>
      <vt:lpstr>Stencil</vt:lpstr>
      <vt:lpstr>Wingdings</vt:lpstr>
      <vt:lpstr>Wingdings 2</vt:lpstr>
      <vt:lpstr>Office Theme</vt:lpstr>
      <vt:lpstr>ECC Safety Tip</vt:lpstr>
      <vt:lpstr>Safeguarding Health in the Construction Industry:  Prioritizing Wellness Visits</vt:lpstr>
      <vt:lpstr> Safeguarding Health in the Construction Industry:  Prioritizing Wellness Visits</vt:lpstr>
      <vt:lpstr> Safeguarding Health in the Construction Industry:  Prioritizing Wellness Visits</vt:lpstr>
      <vt:lpstr> Safeguarding Health in the Construction Industry:  Prioritizing Wellness Visits</vt:lpstr>
      <vt:lpstr> Safeguarding Health in the Construction Industry:  Prioritizing Wellness Visits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Chris Bauer</cp:lastModifiedBy>
  <cp:revision>45</cp:revision>
  <cp:lastPrinted>2016-09-06T17:37:12Z</cp:lastPrinted>
  <dcterms:created xsi:type="dcterms:W3CDTF">2017-02-14T03:29:21Z</dcterms:created>
  <dcterms:modified xsi:type="dcterms:W3CDTF">2024-02-26T23:06:23Z</dcterms:modified>
</cp:coreProperties>
</file>