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70" r:id="rId2"/>
    <p:sldId id="259" r:id="rId3"/>
    <p:sldId id="281" r:id="rId4"/>
    <p:sldId id="280" r:id="rId5"/>
    <p:sldId id="282" r:id="rId6"/>
  </p:sldIdLst>
  <p:sldSz cx="121793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05">
          <p15:clr>
            <a:srgbClr val="A4A3A4"/>
          </p15:clr>
        </p15:guide>
        <p15:guide id="2" orient="horz" pos="3861">
          <p15:clr>
            <a:srgbClr val="A4A3A4"/>
          </p15:clr>
        </p15:guide>
        <p15:guide id="3" orient="horz" pos="978">
          <p15:clr>
            <a:srgbClr val="A4A3A4"/>
          </p15:clr>
        </p15:guide>
        <p15:guide id="4" orient="horz" pos="519">
          <p15:clr>
            <a:srgbClr val="A4A3A4"/>
          </p15:clr>
        </p15:guide>
        <p15:guide id="5" pos="3836">
          <p15:clr>
            <a:srgbClr val="A4A3A4"/>
          </p15:clr>
        </p15:guide>
        <p15:guide id="6" pos="380">
          <p15:clr>
            <a:srgbClr val="A4A3A4"/>
          </p15:clr>
        </p15:guide>
        <p15:guide id="7" pos="323">
          <p15:clr>
            <a:srgbClr val="A4A3A4"/>
          </p15:clr>
        </p15:guide>
        <p15:guide id="8" pos="7292">
          <p15:clr>
            <a:srgbClr val="A4A3A4"/>
          </p15:clr>
        </p15:guide>
        <p15:guide id="9" pos="73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BE91"/>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9C552C-F1D0-4728-A11B-FB53070839EE}" v="2" dt="2024-01-30T21:42:39.1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autoAdjust="0"/>
    <p:restoredTop sz="62397" autoAdjust="0"/>
  </p:normalViewPr>
  <p:slideViewPr>
    <p:cSldViewPr snapToGrid="0" showGuides="1">
      <p:cViewPr varScale="1">
        <p:scale>
          <a:sx n="67" d="100"/>
          <a:sy n="67" d="100"/>
        </p:scale>
        <p:origin x="2160" y="96"/>
      </p:cViewPr>
      <p:guideLst>
        <p:guide orient="horz" pos="4005"/>
        <p:guide orient="horz" pos="3861"/>
        <p:guide orient="horz" pos="978"/>
        <p:guide orient="horz" pos="519"/>
        <p:guide pos="3836"/>
        <p:guide pos="380"/>
        <p:guide pos="323"/>
        <p:guide pos="7292"/>
        <p:guide pos="7349"/>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dy Loucks" userId="824a3099-5abf-4a57-8844-c8c92369bdfc" providerId="ADAL" clId="{4A9C552C-F1D0-4728-A11B-FB53070839EE}"/>
    <pc:docChg chg="undo custSel delSld modSld sldOrd">
      <pc:chgData name="Cody Loucks" userId="824a3099-5abf-4a57-8844-c8c92369bdfc" providerId="ADAL" clId="{4A9C552C-F1D0-4728-A11B-FB53070839EE}" dt="2024-01-30T21:57:02.442" v="1353" actId="6549"/>
      <pc:docMkLst>
        <pc:docMk/>
      </pc:docMkLst>
      <pc:sldChg chg="modSp mod">
        <pc:chgData name="Cody Loucks" userId="824a3099-5abf-4a57-8844-c8c92369bdfc" providerId="ADAL" clId="{4A9C552C-F1D0-4728-A11B-FB53070839EE}" dt="2024-01-23T18:23:16.789" v="539" actId="6549"/>
        <pc:sldMkLst>
          <pc:docMk/>
          <pc:sldMk cId="4286507680" sldId="259"/>
        </pc:sldMkLst>
        <pc:spChg chg="mod">
          <ac:chgData name="Cody Loucks" userId="824a3099-5abf-4a57-8844-c8c92369bdfc" providerId="ADAL" clId="{4A9C552C-F1D0-4728-A11B-FB53070839EE}" dt="2024-01-23T18:23:16.789" v="539" actId="6549"/>
          <ac:spMkLst>
            <pc:docMk/>
            <pc:sldMk cId="4286507680" sldId="259"/>
            <ac:spMk id="6" creationId="{00000000-0000-0000-0000-000000000000}"/>
          </ac:spMkLst>
        </pc:spChg>
      </pc:sldChg>
      <pc:sldChg chg="del">
        <pc:chgData name="Cody Loucks" userId="824a3099-5abf-4a57-8844-c8c92369bdfc" providerId="ADAL" clId="{4A9C552C-F1D0-4728-A11B-FB53070839EE}" dt="2024-01-23T18:19:28.576" v="420" actId="47"/>
        <pc:sldMkLst>
          <pc:docMk/>
          <pc:sldMk cId="3788398577" sldId="268"/>
        </pc:sldMkLst>
      </pc:sldChg>
      <pc:sldChg chg="addSp delSp modSp mod">
        <pc:chgData name="Cody Loucks" userId="824a3099-5abf-4a57-8844-c8c92369bdfc" providerId="ADAL" clId="{4A9C552C-F1D0-4728-A11B-FB53070839EE}" dt="2024-01-30T21:57:02.442" v="1353" actId="6549"/>
        <pc:sldMkLst>
          <pc:docMk/>
          <pc:sldMk cId="1365021578" sldId="270"/>
        </pc:sldMkLst>
        <pc:spChg chg="add del mod">
          <ac:chgData name="Cody Loucks" userId="824a3099-5abf-4a57-8844-c8c92369bdfc" providerId="ADAL" clId="{4A9C552C-F1D0-4728-A11B-FB53070839EE}" dt="2024-01-30T21:41:27.072" v="1067" actId="478"/>
          <ac:spMkLst>
            <pc:docMk/>
            <pc:sldMk cId="1365021578" sldId="270"/>
            <ac:spMk id="3" creationId="{6D19A7C0-374F-BA05-890A-C1A53A6597C7}"/>
          </ac:spMkLst>
        </pc:spChg>
        <pc:spChg chg="add del mod">
          <ac:chgData name="Cody Loucks" userId="824a3099-5abf-4a57-8844-c8c92369bdfc" providerId="ADAL" clId="{4A9C552C-F1D0-4728-A11B-FB53070839EE}" dt="2024-01-30T21:56:18.696" v="1319" actId="478"/>
          <ac:spMkLst>
            <pc:docMk/>
            <pc:sldMk cId="1365021578" sldId="270"/>
            <ac:spMk id="6" creationId="{32D5D90F-E573-AA44-DA48-23FD6AE79BF8}"/>
          </ac:spMkLst>
        </pc:spChg>
        <pc:spChg chg="mod">
          <ac:chgData name="Cody Loucks" userId="824a3099-5abf-4a57-8844-c8c92369bdfc" providerId="ADAL" clId="{4A9C552C-F1D0-4728-A11B-FB53070839EE}" dt="2024-01-30T21:41:11.304" v="1066" actId="20577"/>
          <ac:spMkLst>
            <pc:docMk/>
            <pc:sldMk cId="1365021578" sldId="270"/>
            <ac:spMk id="33" creationId="{00000000-0000-0000-0000-000000000000}"/>
          </ac:spMkLst>
        </pc:spChg>
        <pc:spChg chg="mod">
          <ac:chgData name="Cody Loucks" userId="824a3099-5abf-4a57-8844-c8c92369bdfc" providerId="ADAL" clId="{4A9C552C-F1D0-4728-A11B-FB53070839EE}" dt="2024-01-30T21:57:02.442" v="1353" actId="6549"/>
          <ac:spMkLst>
            <pc:docMk/>
            <pc:sldMk cId="1365021578" sldId="270"/>
            <ac:spMk id="39" creationId="{00000000-0000-0000-0000-000000000000}"/>
          </ac:spMkLst>
        </pc:spChg>
        <pc:picChg chg="add mod modCrop">
          <ac:chgData name="Cody Loucks" userId="824a3099-5abf-4a57-8844-c8c92369bdfc" providerId="ADAL" clId="{4A9C552C-F1D0-4728-A11B-FB53070839EE}" dt="2024-01-30T21:56:51.342" v="1351" actId="1036"/>
          <ac:picMkLst>
            <pc:docMk/>
            <pc:sldMk cId="1365021578" sldId="270"/>
            <ac:picMk id="5" creationId="{9D5AC0C1-9064-1A2F-D086-1D6A784A7F94}"/>
          </ac:picMkLst>
        </pc:picChg>
      </pc:sldChg>
      <pc:sldChg chg="del">
        <pc:chgData name="Cody Loucks" userId="824a3099-5abf-4a57-8844-c8c92369bdfc" providerId="ADAL" clId="{4A9C552C-F1D0-4728-A11B-FB53070839EE}" dt="2024-01-23T18:19:24.954" v="418" actId="47"/>
        <pc:sldMkLst>
          <pc:docMk/>
          <pc:sldMk cId="4129519119" sldId="278"/>
        </pc:sldMkLst>
      </pc:sldChg>
      <pc:sldChg chg="del">
        <pc:chgData name="Cody Loucks" userId="824a3099-5abf-4a57-8844-c8c92369bdfc" providerId="ADAL" clId="{4A9C552C-F1D0-4728-A11B-FB53070839EE}" dt="2024-01-23T18:19:26.055" v="419" actId="47"/>
        <pc:sldMkLst>
          <pc:docMk/>
          <pc:sldMk cId="3934953643" sldId="279"/>
        </pc:sldMkLst>
      </pc:sldChg>
      <pc:sldChg chg="modSp mod modNotesTx">
        <pc:chgData name="Cody Loucks" userId="824a3099-5abf-4a57-8844-c8c92369bdfc" providerId="ADAL" clId="{4A9C552C-F1D0-4728-A11B-FB53070839EE}" dt="2024-01-30T21:52:06.333" v="1290" actId="313"/>
        <pc:sldMkLst>
          <pc:docMk/>
          <pc:sldMk cId="4166022287" sldId="280"/>
        </pc:sldMkLst>
        <pc:spChg chg="mod">
          <ac:chgData name="Cody Loucks" userId="824a3099-5abf-4a57-8844-c8c92369bdfc" providerId="ADAL" clId="{4A9C552C-F1D0-4728-A11B-FB53070839EE}" dt="2024-01-30T21:52:06.333" v="1290" actId="313"/>
          <ac:spMkLst>
            <pc:docMk/>
            <pc:sldMk cId="4166022287" sldId="280"/>
            <ac:spMk id="3" creationId="{97CD4E2F-B91E-04C7-945A-79765F79E163}"/>
          </ac:spMkLst>
        </pc:spChg>
        <pc:spChg chg="mod">
          <ac:chgData name="Cody Loucks" userId="824a3099-5abf-4a57-8844-c8c92369bdfc" providerId="ADAL" clId="{4A9C552C-F1D0-4728-A11B-FB53070839EE}" dt="2024-01-22T23:50:49.608" v="95"/>
          <ac:spMkLst>
            <pc:docMk/>
            <pc:sldMk cId="4166022287" sldId="280"/>
            <ac:spMk id="4" creationId="{25917F81-EF84-0154-BF53-7277B4009D6A}"/>
          </ac:spMkLst>
        </pc:spChg>
      </pc:sldChg>
      <pc:sldChg chg="modSp mod ord modNotesTx">
        <pc:chgData name="Cody Loucks" userId="824a3099-5abf-4a57-8844-c8c92369bdfc" providerId="ADAL" clId="{4A9C552C-F1D0-4728-A11B-FB53070839EE}" dt="2024-01-23T18:25:40.114" v="596" actId="20577"/>
        <pc:sldMkLst>
          <pc:docMk/>
          <pc:sldMk cId="781187341" sldId="281"/>
        </pc:sldMkLst>
        <pc:spChg chg="mod">
          <ac:chgData name="Cody Loucks" userId="824a3099-5abf-4a57-8844-c8c92369bdfc" providerId="ADAL" clId="{4A9C552C-F1D0-4728-A11B-FB53070839EE}" dt="2024-01-22T23:50:54.357" v="96"/>
          <ac:spMkLst>
            <pc:docMk/>
            <pc:sldMk cId="781187341" sldId="281"/>
            <ac:spMk id="4" creationId="{27396ACC-E560-60A9-4CF0-3609D04F8387}"/>
          </ac:spMkLst>
        </pc:spChg>
      </pc:sldChg>
      <pc:sldChg chg="modSp mod modNotesTx">
        <pc:chgData name="Cody Loucks" userId="824a3099-5abf-4a57-8844-c8c92369bdfc" providerId="ADAL" clId="{4A9C552C-F1D0-4728-A11B-FB53070839EE}" dt="2024-01-30T21:54:38.931" v="1318" actId="20577"/>
        <pc:sldMkLst>
          <pc:docMk/>
          <pc:sldMk cId="29448129" sldId="282"/>
        </pc:sldMkLst>
        <pc:spChg chg="mod">
          <ac:chgData name="Cody Loucks" userId="824a3099-5abf-4a57-8844-c8c92369bdfc" providerId="ADAL" clId="{4A9C552C-F1D0-4728-A11B-FB53070839EE}" dt="2024-01-23T18:32:28.404" v="1062" actId="20577"/>
          <ac:spMkLst>
            <pc:docMk/>
            <pc:sldMk cId="29448129" sldId="282"/>
            <ac:spMk id="3" creationId="{E229B0BD-3BA5-4016-3570-92348CC9124E}"/>
          </ac:spMkLst>
        </pc:spChg>
        <pc:spChg chg="mod">
          <ac:chgData name="Cody Loucks" userId="824a3099-5abf-4a57-8844-c8c92369bdfc" providerId="ADAL" clId="{4A9C552C-F1D0-4728-A11B-FB53070839EE}" dt="2024-01-22T23:50:58.687" v="97"/>
          <ac:spMkLst>
            <pc:docMk/>
            <pc:sldMk cId="29448129" sldId="282"/>
            <ac:spMk id="4" creationId="{D89E57C0-A915-A2E3-517D-2CF7F16BFC8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F920C1B-6EC5-0A4B-A772-ADC10FD93E8C}" type="datetimeFigureOut">
              <a:rPr lang="en-US" smtClean="0"/>
              <a:t>1/30/2024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B628A3-9FB1-084D-BA8D-AE7CB20F4116}"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385E82-D314-43FE-90EE-887789BFE39B}" type="datetimeFigureOut">
              <a:rPr lang="en-US" smtClean="0"/>
              <a:pPr/>
              <a:t>1/30/2024</a:t>
            </a:fld>
            <a:endParaRPr lang="en-US"/>
          </a:p>
        </p:txBody>
      </p:sp>
      <p:sp>
        <p:nvSpPr>
          <p:cNvPr id="4" name="Slide Image Placeholder 3"/>
          <p:cNvSpPr>
            <a:spLocks noGrp="1" noRot="1" noChangeAspect="1"/>
          </p:cNvSpPr>
          <p:nvPr>
            <p:ph type="sldImg" idx="2"/>
          </p:nvPr>
        </p:nvSpPr>
        <p:spPr>
          <a:xfrm>
            <a:off x="384175" y="685800"/>
            <a:ext cx="60896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4FAFEE-4804-41F8-906B-ACDE002FA5FE}" type="slidenum">
              <a:rPr lang="en-US" smtClean="0"/>
              <a:pPr/>
              <a:t>‹#›</a:t>
            </a:fld>
            <a:endParaRPr lang="en-US"/>
          </a:p>
        </p:txBody>
      </p:sp>
    </p:spTree>
    <p:extLst>
      <p:ext uri="{BB962C8B-B14F-4D97-AF65-F5344CB8AC3E}">
        <p14:creationId xmlns:p14="http://schemas.microsoft.com/office/powerpoint/2010/main" val="1769480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1"/>
          <p:cNvSpPr>
            <a:spLocks noGrp="1" noChangeArrowheads="1"/>
          </p:cNvSpPr>
          <p:nvPr>
            <p:ph type="dt" sz="quarter" idx="1"/>
          </p:nvPr>
        </p:nvSpPr>
        <p:spPr>
          <a:noFill/>
        </p:spPr>
        <p:txBody>
          <a:bodyPr/>
          <a:lstStyle/>
          <a:p>
            <a:fld id="{CFB929C2-5C51-41E5-9231-E55BFCB50DC3}" type="datetime1">
              <a:rPr lang="en-US" altLang="en-US" smtClean="0"/>
              <a:pPr/>
              <a:t>1/30/2024</a:t>
            </a:fld>
            <a:endParaRPr lang="en-US" altLang="en-US"/>
          </a:p>
        </p:txBody>
      </p:sp>
      <p:sp>
        <p:nvSpPr>
          <p:cNvPr id="54275" name="Rectangle 13"/>
          <p:cNvSpPr>
            <a:spLocks noGrp="1" noChangeArrowheads="1"/>
          </p:cNvSpPr>
          <p:nvPr>
            <p:ph type="sldNum" sz="quarter" idx="5"/>
          </p:nvPr>
        </p:nvSpPr>
        <p:spPr>
          <a:noFill/>
        </p:spPr>
        <p:txBody>
          <a:bodyPr/>
          <a:lstStyle/>
          <a:p>
            <a:fld id="{D2A12975-34BB-44D6-8468-87083C2672CA}" type="slidenum">
              <a:rPr lang="en-US" altLang="en-US" smtClean="0"/>
              <a:pPr/>
              <a:t>2</a:t>
            </a:fld>
            <a:endParaRPr lang="en-US" altLang="en-US"/>
          </a:p>
        </p:txBody>
      </p:sp>
      <p:sp>
        <p:nvSpPr>
          <p:cNvPr id="54276" name="Rectangle 2"/>
          <p:cNvSpPr>
            <a:spLocks noGrp="1" noRot="1" noChangeAspect="1" noChangeArrowheads="1" noTextEdit="1"/>
          </p:cNvSpPr>
          <p:nvPr>
            <p:ph type="sldImg"/>
          </p:nvPr>
        </p:nvSpPr>
        <p:spPr>
          <a:xfrm>
            <a:off x="384175" y="685800"/>
            <a:ext cx="6089650" cy="3429000"/>
          </a:xfrm>
          <a:ln/>
        </p:spPr>
      </p:sp>
      <p:sp>
        <p:nvSpPr>
          <p:cNvPr id="54277" name="Rectangle 3"/>
          <p:cNvSpPr>
            <a:spLocks noGrp="1" noChangeArrowheads="1"/>
          </p:cNvSpPr>
          <p:nvPr>
            <p:ph type="body" idx="1"/>
          </p:nvPr>
        </p:nvSpPr>
        <p:spPr>
          <a:noFill/>
          <a:ln/>
        </p:spPr>
        <p:txBody>
          <a:bodyPr/>
          <a:lstStyle/>
          <a:p>
            <a:r>
              <a:rPr lang="en-US" b="1" dirty="0">
                <a:latin typeface="Arial" pitchFamily="34" charset="0"/>
              </a:rPr>
              <a:t>Presentation notes</a:t>
            </a:r>
          </a:p>
          <a:p>
            <a:r>
              <a:rPr lang="en-US" dirty="0">
                <a:latin typeface="Arial" pitchFamily="34" charset="0"/>
              </a:rPr>
              <a:t>If you are presenting this tip, you might read or have an attendee read the Overview.</a:t>
            </a:r>
          </a:p>
          <a:p>
            <a:r>
              <a:rPr lang="en-US" dirty="0">
                <a:latin typeface="Arial" pitchFamily="34" charset="0"/>
              </a:rPr>
              <a:t>The questions under ‘Questions to consider’ could be presented and allow time for participants to discuss and briefly share their thoughts before moving to the next slide.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Presentation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quotes on this slide are from a study from ScienceDirect titled “</a:t>
            </a:r>
            <a:r>
              <a:rPr lang="en-US" b="0" i="0" dirty="0">
                <a:solidFill>
                  <a:srgbClr val="1F1F1F"/>
                </a:solidFill>
                <a:effectLst/>
                <a:latin typeface="ElsevierGulliver"/>
              </a:rPr>
              <a:t>For the sake of safety: A time-lagged study investigating the relationships between perceived leadership behaviors and employee safety behaviors”, by Samuelsson, </a:t>
            </a:r>
            <a:r>
              <a:rPr lang="en-US" b="0" i="0" dirty="0" err="1">
                <a:solidFill>
                  <a:srgbClr val="1F1F1F"/>
                </a:solidFill>
                <a:effectLst/>
                <a:latin typeface="ElsevierGulliver"/>
              </a:rPr>
              <a:t>Larsman</a:t>
            </a:r>
            <a:r>
              <a:rPr lang="en-US" b="0" i="0" dirty="0">
                <a:solidFill>
                  <a:srgbClr val="1F1F1F"/>
                </a:solidFill>
                <a:effectLst/>
                <a:latin typeface="ElsevierGulliver"/>
              </a:rPr>
              <a:t>, and Grill. Volume 166, October 2023. Retrieved 1/22/2024 from https://www.sciencedirect.com/science/article/pii/S092575352300187X.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1F1F1F"/>
              </a:solidFill>
              <a:effectLst/>
              <a:latin typeface="ElsevierGullive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F1F1F"/>
                </a:solidFill>
                <a:effectLst/>
                <a:latin typeface="ElsevierGulliver"/>
              </a:rPr>
              <a:t>The study focuses on the construction industry, finding that leadership behaviors are positively associated with employee safety behaviors. Leaders can set the desired health and safety standard and consistently encourage safe behaviors, while interrupting risk behaviors. Leaders should lead by example as they set the standard.</a:t>
            </a:r>
          </a:p>
          <a:p>
            <a:endParaRPr lang="en-US" dirty="0"/>
          </a:p>
        </p:txBody>
      </p:sp>
      <p:sp>
        <p:nvSpPr>
          <p:cNvPr id="4" name="Slide Number Placeholder 3"/>
          <p:cNvSpPr>
            <a:spLocks noGrp="1"/>
          </p:cNvSpPr>
          <p:nvPr>
            <p:ph type="sldNum" sz="quarter" idx="5"/>
          </p:nvPr>
        </p:nvSpPr>
        <p:spPr/>
        <p:txBody>
          <a:bodyPr/>
          <a:lstStyle/>
          <a:p>
            <a:fld id="{A84FAFEE-4804-41F8-906B-ACDE002FA5FE}" type="slidenum">
              <a:rPr lang="en-US" smtClean="0"/>
              <a:pPr/>
              <a:t>3</a:t>
            </a:fld>
            <a:endParaRPr lang="en-US"/>
          </a:p>
        </p:txBody>
      </p:sp>
    </p:spTree>
    <p:extLst>
      <p:ext uri="{BB962C8B-B14F-4D97-AF65-F5344CB8AC3E}">
        <p14:creationId xmlns:p14="http://schemas.microsoft.com/office/powerpoint/2010/main" val="2160270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Presentation notes</a:t>
            </a:r>
          </a:p>
          <a:p>
            <a:r>
              <a:rPr lang="en-US" b="0" dirty="0"/>
              <a:t>You might have someone read the quote and allow for any thoughts or discussion.</a:t>
            </a:r>
          </a:p>
          <a:p>
            <a:endParaRPr lang="en-US" b="1" dirty="0"/>
          </a:p>
          <a:p>
            <a:r>
              <a:rPr lang="en-US" dirty="0"/>
              <a:t>This quote from James Clear </a:t>
            </a:r>
            <a:r>
              <a:rPr lang="en-US" i="0" dirty="0"/>
              <a:t>helps illustrate a key point of leadership – that leaders must set the standard by example. Leaders in our organizations will be more effective when they demonstrate the desired health and safety standards.</a:t>
            </a:r>
          </a:p>
          <a:p>
            <a:endParaRPr lang="en-US" i="0" dirty="0"/>
          </a:p>
          <a:p>
            <a:r>
              <a:rPr lang="en-US" i="0" dirty="0"/>
              <a:t>You might ask participants what their experience has been when a leader’s behaviors matched the desired standard. </a:t>
            </a:r>
            <a:r>
              <a:rPr lang="en-US" i="1" dirty="0"/>
              <a:t>What influence did that have on you and those you worked with?</a:t>
            </a:r>
          </a:p>
          <a:p>
            <a:endParaRPr lang="en-US" dirty="0"/>
          </a:p>
          <a:p>
            <a:r>
              <a:rPr lang="en-US" dirty="0"/>
              <a:t>This quote was retrieved on 1/22/2024 from https://jamesclear.com/quotes/leadership-begins-with-your-behavior.</a:t>
            </a:r>
          </a:p>
        </p:txBody>
      </p:sp>
      <p:sp>
        <p:nvSpPr>
          <p:cNvPr id="4" name="Slide Number Placeholder 3"/>
          <p:cNvSpPr>
            <a:spLocks noGrp="1"/>
          </p:cNvSpPr>
          <p:nvPr>
            <p:ph type="sldNum" sz="quarter" idx="5"/>
          </p:nvPr>
        </p:nvSpPr>
        <p:spPr/>
        <p:txBody>
          <a:bodyPr/>
          <a:lstStyle/>
          <a:p>
            <a:fld id="{A84FAFEE-4804-41F8-906B-ACDE002FA5FE}" type="slidenum">
              <a:rPr lang="en-US" smtClean="0"/>
              <a:pPr/>
              <a:t>4</a:t>
            </a:fld>
            <a:endParaRPr lang="en-US"/>
          </a:p>
        </p:txBody>
      </p:sp>
    </p:spTree>
    <p:extLst>
      <p:ext uri="{BB962C8B-B14F-4D97-AF65-F5344CB8AC3E}">
        <p14:creationId xmlns:p14="http://schemas.microsoft.com/office/powerpoint/2010/main" val="687543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many behaviors leaders should exhibit that will improve safety. The purpose of this tip is not to provide an exhaustive list of these behaviors, but rather to help you focus on something specific and actionable that can be done today.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Guiding Questions may help you choose a behavior to focus on today. Each participant could be invited to act on this Tip, whether a leader or not.</a:t>
            </a:r>
          </a:p>
          <a:p>
            <a:endParaRPr lang="en-US" dirty="0"/>
          </a:p>
        </p:txBody>
      </p:sp>
      <p:sp>
        <p:nvSpPr>
          <p:cNvPr id="4" name="Slide Number Placeholder 3"/>
          <p:cNvSpPr>
            <a:spLocks noGrp="1"/>
          </p:cNvSpPr>
          <p:nvPr>
            <p:ph type="sldNum" sz="quarter" idx="5"/>
          </p:nvPr>
        </p:nvSpPr>
        <p:spPr/>
        <p:txBody>
          <a:bodyPr/>
          <a:lstStyle/>
          <a:p>
            <a:fld id="{A84FAFEE-4804-41F8-906B-ACDE002FA5FE}" type="slidenum">
              <a:rPr lang="en-US" smtClean="0"/>
              <a:pPr/>
              <a:t>5</a:t>
            </a:fld>
            <a:endParaRPr lang="en-US"/>
          </a:p>
        </p:txBody>
      </p:sp>
    </p:spTree>
    <p:extLst>
      <p:ext uri="{BB962C8B-B14F-4D97-AF65-F5344CB8AC3E}">
        <p14:creationId xmlns:p14="http://schemas.microsoft.com/office/powerpoint/2010/main" val="37561172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green imag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rcRect l="52" r="52"/>
          <a:stretch/>
        </p:blipFill>
        <p:spPr>
          <a:xfrm>
            <a:off x="0" y="0"/>
            <a:ext cx="12179300" cy="6858000"/>
          </a:xfrm>
          <a:prstGeom prst="rect">
            <a:avLst/>
          </a:prstGeom>
        </p:spPr>
      </p:pic>
      <p:sp>
        <p:nvSpPr>
          <p:cNvPr id="2" name="Title 1"/>
          <p:cNvSpPr>
            <a:spLocks noGrp="1"/>
          </p:cNvSpPr>
          <p:nvPr>
            <p:ph type="ctrTitle"/>
          </p:nvPr>
        </p:nvSpPr>
        <p:spPr>
          <a:xfrm>
            <a:off x="512763" y="2329680"/>
            <a:ext cx="8022400" cy="457200"/>
          </a:xfrm>
        </p:spPr>
        <p:txBody>
          <a:bodyPr anchor="t">
            <a:normAutofit/>
          </a:bodyPr>
          <a:lstStyle>
            <a:lvl1pPr>
              <a:spcBef>
                <a:spcPts val="0"/>
              </a:spcBef>
              <a:defRPr sz="2400">
                <a:solidFill>
                  <a:schemeClr val="tx1"/>
                </a:solidFill>
              </a:defRPr>
            </a:lvl1pPr>
          </a:lstStyle>
          <a:p>
            <a:r>
              <a:rPr lang="en-US" dirty="0"/>
              <a:t>Click to edit Master title style</a:t>
            </a:r>
          </a:p>
        </p:txBody>
      </p:sp>
      <p:sp>
        <p:nvSpPr>
          <p:cNvPr id="3" name="Subtitle 2"/>
          <p:cNvSpPr>
            <a:spLocks noGrp="1"/>
          </p:cNvSpPr>
          <p:nvPr userDrawn="1">
            <p:ph type="subTitle" idx="1"/>
          </p:nvPr>
        </p:nvSpPr>
        <p:spPr>
          <a:xfrm>
            <a:off x="512763" y="2781849"/>
            <a:ext cx="8022398" cy="1752600"/>
          </a:xfrm>
        </p:spPr>
        <p:txBody>
          <a:bodyPr/>
          <a:lstStyle>
            <a:lvl1pPr marL="0" indent="0" algn="l">
              <a:spcBef>
                <a:spcPts val="0"/>
              </a:spcBef>
              <a:buNone/>
              <a:defRPr>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5" name="Rectangle 24"/>
          <p:cNvSpPr/>
          <p:nvPr userDrawn="1"/>
        </p:nvSpPr>
        <p:spPr>
          <a:xfrm>
            <a:off x="2644198" y="5138181"/>
            <a:ext cx="1116011" cy="246221"/>
          </a:xfrm>
          <a:prstGeom prst="rect">
            <a:avLst/>
          </a:prstGeom>
        </p:spPr>
        <p:txBody>
          <a:bodyPr wrap="none">
            <a:spAutoFit/>
          </a:bodyPr>
          <a:lstStyle/>
          <a:p>
            <a:pPr lvl="0"/>
            <a:r>
              <a:rPr lang="en-US" sz="1000" dirty="0">
                <a:solidFill>
                  <a:srgbClr val="3C3C3B"/>
                </a:solidFill>
              </a:rPr>
              <a:t>Team Members:</a:t>
            </a:r>
          </a:p>
        </p:txBody>
      </p:sp>
      <p:sp>
        <p:nvSpPr>
          <p:cNvPr id="38" name="Text Placeholder 12"/>
          <p:cNvSpPr>
            <a:spLocks noGrp="1"/>
          </p:cNvSpPr>
          <p:nvPr>
            <p:ph type="body" sz="quarter" idx="12"/>
          </p:nvPr>
        </p:nvSpPr>
        <p:spPr>
          <a:xfrm>
            <a:off x="2644198" y="5299429"/>
            <a:ext cx="4754880" cy="731520"/>
          </a:xfrm>
        </p:spPr>
        <p:txBody>
          <a:bodyPr>
            <a:normAutofit/>
          </a:bodyPr>
          <a:lstStyle>
            <a:lvl1pPr marL="0" indent="0">
              <a:spcBef>
                <a:spcPts val="0"/>
              </a:spcBef>
              <a:buNone/>
              <a:defRPr sz="1400" b="1">
                <a:solidFill>
                  <a:schemeClr val="accent2"/>
                </a:solidFill>
              </a:defRPr>
            </a:lvl1pPr>
          </a:lstStyle>
          <a:p>
            <a:pPr lvl="0"/>
            <a:r>
              <a:rPr lang="en-US" dirty="0"/>
              <a:t>Click to edit Master text styles</a:t>
            </a:r>
          </a:p>
        </p:txBody>
      </p:sp>
      <p:sp>
        <p:nvSpPr>
          <p:cNvPr id="40" name="Text Placeholder 12"/>
          <p:cNvSpPr>
            <a:spLocks noGrp="1"/>
          </p:cNvSpPr>
          <p:nvPr>
            <p:ph type="body" sz="quarter" idx="14" hasCustomPrompt="1"/>
          </p:nvPr>
        </p:nvSpPr>
        <p:spPr>
          <a:xfrm>
            <a:off x="7898124" y="3293777"/>
            <a:ext cx="4050611" cy="210555"/>
          </a:xfrm>
        </p:spPr>
        <p:txBody>
          <a:bodyPr>
            <a:noAutofit/>
          </a:bodyPr>
          <a:lstStyle>
            <a:lvl1pPr marL="0" indent="0" algn="r">
              <a:spcBef>
                <a:spcPts val="0"/>
              </a:spcBef>
              <a:buNone/>
              <a:defRPr sz="2000" b="1" baseline="30000">
                <a:solidFill>
                  <a:schemeClr val="accent1"/>
                </a:solidFill>
                <a:latin typeface="Borda Bold" panose="00000800000000000000" pitchFamily="50" charset="0"/>
              </a:defRPr>
            </a:lvl1pPr>
          </a:lstStyle>
          <a:p>
            <a:pPr lvl="0"/>
            <a:r>
              <a:rPr lang="en-US" dirty="0"/>
              <a:t>54th Annual ECC Conference: </a:t>
            </a:r>
            <a:r>
              <a:rPr lang="en-US" dirty="0" err="1"/>
              <a:t>PerspECCtives</a:t>
            </a:r>
            <a:endParaRPr lang="en-US" dirty="0"/>
          </a:p>
        </p:txBody>
      </p:sp>
    </p:spTree>
    <p:extLst>
      <p:ext uri="{BB962C8B-B14F-4D97-AF65-F5344CB8AC3E}">
        <p14:creationId xmlns:p14="http://schemas.microsoft.com/office/powerpoint/2010/main" val="230977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a:t>Title of Presentation</a:t>
            </a:r>
          </a:p>
        </p:txBody>
      </p:sp>
    </p:spTree>
    <p:extLst>
      <p:ext uri="{BB962C8B-B14F-4D97-AF65-F5344CB8AC3E}">
        <p14:creationId xmlns:p14="http://schemas.microsoft.com/office/powerpoint/2010/main" val="566648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Image 1">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3571"/>
            <a:ext cx="12179301" cy="6850856"/>
          </a:xfrm>
          <a:prstGeom prst="rect">
            <a:avLst/>
          </a:prstGeom>
        </p:spPr>
      </p:pic>
      <p:sp>
        <p:nvSpPr>
          <p:cNvPr id="4" name="Rectangle 3"/>
          <p:cNvSpPr/>
          <p:nvPr userDrawn="1"/>
        </p:nvSpPr>
        <p:spPr>
          <a:xfrm>
            <a:off x="6061510" y="535775"/>
            <a:ext cx="6128102" cy="2838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56097" y="494771"/>
            <a:ext cx="5968238" cy="1046844"/>
          </a:xfrm>
        </p:spPr>
        <p:txBody>
          <a:bodyPr anchor="b">
            <a:normAutofit/>
          </a:bodyPr>
          <a:lstStyle>
            <a:lvl1pPr algn="l">
              <a:defRPr sz="2400" b="1" cap="none" baseline="0">
                <a:solidFill>
                  <a:schemeClr val="accent2"/>
                </a:solidFill>
              </a:defRPr>
            </a:lvl1pPr>
          </a:lstStyle>
          <a:p>
            <a:r>
              <a:rPr lang="en-US" dirty="0"/>
              <a:t>Click to edit Master title style</a:t>
            </a:r>
          </a:p>
        </p:txBody>
      </p:sp>
      <p:sp>
        <p:nvSpPr>
          <p:cNvPr id="3" name="Text Placeholder 2"/>
          <p:cNvSpPr>
            <a:spLocks noGrp="1"/>
          </p:cNvSpPr>
          <p:nvPr>
            <p:ph type="body" idx="1"/>
          </p:nvPr>
        </p:nvSpPr>
        <p:spPr>
          <a:xfrm>
            <a:off x="6256097" y="1502481"/>
            <a:ext cx="5968238" cy="1424869"/>
          </a:xfrm>
        </p:spPr>
        <p:txBody>
          <a:bodyPr anchor="t">
            <a:normAutofit/>
          </a:bodyPr>
          <a:lstStyle>
            <a:lvl1pPr marL="0" indent="0">
              <a:buNone/>
              <a:defRPr sz="20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a:xfrm>
            <a:off x="6256097" y="2940967"/>
            <a:ext cx="5968238" cy="365125"/>
          </a:xfrm>
        </p:spPr>
        <p:txBody>
          <a:bodyPr/>
          <a:lstStyle>
            <a:lvl1pPr algn="l">
              <a:defRPr>
                <a:solidFill>
                  <a:schemeClr val="accent1"/>
                </a:solidFill>
              </a:defRPr>
            </a:lvl1pPr>
          </a:lstStyle>
          <a:p>
            <a:r>
              <a:rPr lang="en-US" dirty="0"/>
              <a:t>Title of Presentation</a:t>
            </a:r>
          </a:p>
        </p:txBody>
      </p:sp>
      <p:sp>
        <p:nvSpPr>
          <p:cNvPr id="9" name="Rectangle 8"/>
          <p:cNvSpPr/>
          <p:nvPr userDrawn="1"/>
        </p:nvSpPr>
        <p:spPr>
          <a:xfrm>
            <a:off x="6061511" y="511986"/>
            <a:ext cx="6128102" cy="73152"/>
          </a:xfrm>
          <a:prstGeom prst="rect">
            <a:avLst/>
          </a:prstGeom>
          <a:solidFill>
            <a:srgbClr val="59BE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6061511" y="3322822"/>
            <a:ext cx="6128102"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1397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Image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3572"/>
            <a:ext cx="12179300" cy="6850856"/>
          </a:xfrm>
          <a:prstGeom prst="rect">
            <a:avLst/>
          </a:prstGeom>
        </p:spPr>
      </p:pic>
      <p:sp>
        <p:nvSpPr>
          <p:cNvPr id="4" name="Rectangle 3"/>
          <p:cNvSpPr/>
          <p:nvPr userDrawn="1"/>
        </p:nvSpPr>
        <p:spPr>
          <a:xfrm>
            <a:off x="6019830" y="1033615"/>
            <a:ext cx="6159469" cy="2838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14419" y="992611"/>
            <a:ext cx="5874393" cy="1046844"/>
          </a:xfrm>
        </p:spPr>
        <p:txBody>
          <a:bodyPr anchor="b">
            <a:normAutofit/>
          </a:bodyPr>
          <a:lstStyle>
            <a:lvl1pPr algn="l">
              <a:defRPr sz="2400" b="1" cap="none" baseline="0">
                <a:solidFill>
                  <a:schemeClr val="accent2"/>
                </a:solidFill>
              </a:defRPr>
            </a:lvl1pPr>
          </a:lstStyle>
          <a:p>
            <a:r>
              <a:rPr lang="en-US" dirty="0"/>
              <a:t>Click to edit Master title style</a:t>
            </a:r>
          </a:p>
        </p:txBody>
      </p:sp>
      <p:sp>
        <p:nvSpPr>
          <p:cNvPr id="3" name="Text Placeholder 2"/>
          <p:cNvSpPr>
            <a:spLocks noGrp="1"/>
          </p:cNvSpPr>
          <p:nvPr>
            <p:ph type="body" idx="1"/>
          </p:nvPr>
        </p:nvSpPr>
        <p:spPr>
          <a:xfrm>
            <a:off x="6214419" y="2000323"/>
            <a:ext cx="5874393" cy="1439157"/>
          </a:xfrm>
        </p:spPr>
        <p:txBody>
          <a:bodyPr anchor="t">
            <a:normAutofit/>
          </a:bodyPr>
          <a:lstStyle>
            <a:lvl1pPr marL="0" indent="0">
              <a:buNone/>
              <a:defRPr sz="20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a:xfrm>
            <a:off x="6214419" y="3438807"/>
            <a:ext cx="5874393" cy="365125"/>
          </a:xfrm>
        </p:spPr>
        <p:txBody>
          <a:bodyPr/>
          <a:lstStyle>
            <a:lvl1pPr algn="l">
              <a:defRPr>
                <a:solidFill>
                  <a:schemeClr val="accent1"/>
                </a:solidFill>
              </a:defRPr>
            </a:lvl1pPr>
          </a:lstStyle>
          <a:p>
            <a:r>
              <a:rPr lang="en-US"/>
              <a:t>Title of Presentation</a:t>
            </a:r>
            <a:endParaRPr lang="en-US" dirty="0"/>
          </a:p>
        </p:txBody>
      </p:sp>
      <p:sp>
        <p:nvSpPr>
          <p:cNvPr id="9" name="Rectangle 8"/>
          <p:cNvSpPr/>
          <p:nvPr userDrawn="1"/>
        </p:nvSpPr>
        <p:spPr>
          <a:xfrm>
            <a:off x="6019832" y="1009825"/>
            <a:ext cx="6159468" cy="80681"/>
          </a:xfrm>
          <a:prstGeom prst="rect">
            <a:avLst/>
          </a:prstGeom>
          <a:solidFill>
            <a:srgbClr val="59BE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6019832" y="3820663"/>
            <a:ext cx="6159468" cy="806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503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2762" y="410578"/>
            <a:ext cx="11153776" cy="945846"/>
          </a:xfrm>
        </p:spPr>
        <p:txBody>
          <a:bodyPr/>
          <a:lstStyle/>
          <a:p>
            <a:r>
              <a:rPr lang="en-US" dirty="0"/>
              <a:t>Click to edit Master title style</a:t>
            </a:r>
          </a:p>
        </p:txBody>
      </p:sp>
      <p:sp>
        <p:nvSpPr>
          <p:cNvPr id="3" name="Content Placeholder 2"/>
          <p:cNvSpPr>
            <a:spLocks noGrp="1"/>
          </p:cNvSpPr>
          <p:nvPr>
            <p:ph sz="half" idx="1"/>
          </p:nvPr>
        </p:nvSpPr>
        <p:spPr>
          <a:xfrm>
            <a:off x="512764" y="1463040"/>
            <a:ext cx="5576887" cy="4666298"/>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89651" y="1463040"/>
            <a:ext cx="5576888" cy="4666298"/>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a:t>Title of Presentation</a:t>
            </a:r>
          </a:p>
        </p:txBody>
      </p:sp>
    </p:spTree>
    <p:extLst>
      <p:ext uri="{BB962C8B-B14F-4D97-AF65-F5344CB8AC3E}">
        <p14:creationId xmlns:p14="http://schemas.microsoft.com/office/powerpoint/2010/main" val="1777751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a:t>Title of Presentation</a:t>
            </a:r>
          </a:p>
        </p:txBody>
      </p:sp>
    </p:spTree>
    <p:extLst>
      <p:ext uri="{BB962C8B-B14F-4D97-AF65-F5344CB8AC3E}">
        <p14:creationId xmlns:p14="http://schemas.microsoft.com/office/powerpoint/2010/main" val="2841451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a:t>Title of Presentation</a:t>
            </a:r>
          </a:p>
        </p:txBody>
      </p:sp>
    </p:spTree>
    <p:extLst>
      <p:ext uri="{BB962C8B-B14F-4D97-AF65-F5344CB8AC3E}">
        <p14:creationId xmlns:p14="http://schemas.microsoft.com/office/powerpoint/2010/main" val="1770604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a:t>Title of Presentation</a:t>
            </a:r>
          </a:p>
        </p:txBody>
      </p:sp>
    </p:spTree>
    <p:extLst>
      <p:ext uri="{BB962C8B-B14F-4D97-AF65-F5344CB8AC3E}">
        <p14:creationId xmlns:p14="http://schemas.microsoft.com/office/powerpoint/2010/main" val="891394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2762" y="410578"/>
            <a:ext cx="11153776" cy="945846"/>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512764" y="1466060"/>
            <a:ext cx="11153775" cy="466327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089651" y="6441105"/>
            <a:ext cx="5576888" cy="365125"/>
          </a:xfrm>
          <a:prstGeom prst="rect">
            <a:avLst/>
          </a:prstGeom>
        </p:spPr>
        <p:txBody>
          <a:bodyPr vert="horz" lIns="91440" tIns="45720" rIns="91440" bIns="45720" rtlCol="0" anchor="ctr"/>
          <a:lstStyle>
            <a:lvl1pPr algn="r">
              <a:defRPr sz="1100">
                <a:solidFill>
                  <a:schemeClr val="bg1"/>
                </a:solidFill>
              </a:defRPr>
            </a:lvl1pPr>
          </a:lstStyle>
          <a:p>
            <a:r>
              <a:rPr lang="en-US" dirty="0"/>
              <a:t>Title of Presentation</a:t>
            </a:r>
          </a:p>
        </p:txBody>
      </p:sp>
    </p:spTree>
    <p:extLst>
      <p:ext uri="{BB962C8B-B14F-4D97-AF65-F5344CB8AC3E}">
        <p14:creationId xmlns:p14="http://schemas.microsoft.com/office/powerpoint/2010/main" val="4291993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61" r:id="rId4"/>
    <p:sldLayoutId id="2147483652" r:id="rId5"/>
    <p:sldLayoutId id="2147483654" r:id="rId6"/>
    <p:sldLayoutId id="2147483663" r:id="rId7"/>
    <p:sldLayoutId id="2147483662" r:id="rId8"/>
  </p:sldLayoutIdLst>
  <p:hf sldNum="0" hdr="0" dt="0"/>
  <p:txStyles>
    <p:titleStyle>
      <a:lvl1pPr algn="l" defTabSz="914400" rtl="0" eaLnBrk="1" latinLnBrk="0" hangingPunct="1">
        <a:spcBef>
          <a:spcPct val="0"/>
        </a:spcBef>
        <a:buNone/>
        <a:defRPr sz="3000" b="1" kern="1200">
          <a:solidFill>
            <a:schemeClr val="accent1"/>
          </a:solidFill>
          <a:latin typeface="+mj-lt"/>
          <a:ea typeface="+mj-ea"/>
          <a:cs typeface="+mj-cs"/>
        </a:defRPr>
      </a:lvl1pPr>
    </p:titleStyle>
    <p:bodyStyle>
      <a:lvl1pPr marL="287338" indent="-287338" algn="l" defTabSz="914400" rtl="0" eaLnBrk="1" latinLnBrk="0" hangingPunct="1">
        <a:spcBef>
          <a:spcPts val="1000"/>
        </a:spcBef>
        <a:buClr>
          <a:schemeClr val="accent1"/>
        </a:buClr>
        <a:buSzPct val="70000"/>
        <a:buFont typeface="Wingdings 2" panose="05020102010507070707" pitchFamily="18" charset="2"/>
        <a:buChar char=""/>
        <a:defRPr sz="1800" kern="1200">
          <a:solidFill>
            <a:schemeClr val="tx1"/>
          </a:solidFill>
          <a:latin typeface="+mn-lt"/>
          <a:ea typeface="+mn-ea"/>
          <a:cs typeface="+mn-cs"/>
        </a:defRPr>
      </a:lvl1pPr>
      <a:lvl2pPr marL="512763" indent="-228600" algn="l" defTabSz="914400" rtl="0" eaLnBrk="1" latinLnBrk="0" hangingPunct="1">
        <a:spcBef>
          <a:spcPts val="800"/>
        </a:spcBef>
        <a:buFont typeface="Arial" panose="020B0604020202020204" pitchFamily="34" charset="0"/>
        <a:buChar char="–"/>
        <a:defRPr sz="1600" kern="1200">
          <a:solidFill>
            <a:schemeClr val="tx1"/>
          </a:solidFill>
          <a:latin typeface="+mn-lt"/>
          <a:ea typeface="+mn-ea"/>
          <a:cs typeface="+mn-cs"/>
        </a:defRPr>
      </a:lvl2pPr>
      <a:lvl3pPr marL="684213" indent="-171450" algn="l" defTabSz="914400" rtl="0" eaLnBrk="1" latinLnBrk="0" hangingPunct="1">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914400" indent="-230188" algn="l" defTabSz="914400" rtl="0" eaLnBrk="1" latinLnBrk="0" hangingPunct="1">
        <a:spcBef>
          <a:spcPts val="400"/>
        </a:spcBef>
        <a:buFont typeface="Arial" panose="020B0604020202020204" pitchFamily="34" charset="0"/>
        <a:buChar char="–"/>
        <a:tabLst/>
        <a:defRPr sz="1200" kern="1200">
          <a:solidFill>
            <a:schemeClr val="tx1"/>
          </a:solidFill>
          <a:latin typeface="+mn-lt"/>
          <a:ea typeface="+mn-ea"/>
          <a:cs typeface="+mn-cs"/>
        </a:defRPr>
      </a:lvl4pPr>
      <a:lvl5pPr marL="1144588" indent="-230188" algn="l" defTabSz="914400" rtl="0" eaLnBrk="1" latinLnBrk="0" hangingPunct="1">
        <a:spcBef>
          <a:spcPts val="200"/>
        </a:spcBef>
        <a:buClr>
          <a:schemeClr val="accent1"/>
        </a:buClr>
        <a:buFont typeface="Wingdings" panose="05000000000000000000" pitchFamily="2" charset="2"/>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p:cNvSpPr>
            <a:spLocks noGrp="1"/>
          </p:cNvSpPr>
          <p:nvPr>
            <p:ph type="ctrTitle"/>
          </p:nvPr>
        </p:nvSpPr>
        <p:spPr/>
        <p:txBody>
          <a:bodyPr/>
          <a:lstStyle/>
          <a:p>
            <a:r>
              <a:rPr lang="en-US" dirty="0"/>
              <a:t>ECC Safety Tip</a:t>
            </a:r>
          </a:p>
        </p:txBody>
      </p:sp>
      <p:sp>
        <p:nvSpPr>
          <p:cNvPr id="33" name="Subtitle 32"/>
          <p:cNvSpPr>
            <a:spLocks noGrp="1"/>
          </p:cNvSpPr>
          <p:nvPr>
            <p:ph type="subTitle" idx="1"/>
          </p:nvPr>
        </p:nvSpPr>
        <p:spPr/>
        <p:txBody>
          <a:bodyPr/>
          <a:lstStyle/>
          <a:p>
            <a:r>
              <a:rPr lang="en-US" dirty="0"/>
              <a:t>Influence of Leadership Behaviors on Health and Safety</a:t>
            </a:r>
          </a:p>
        </p:txBody>
      </p:sp>
      <p:sp>
        <p:nvSpPr>
          <p:cNvPr id="39" name="Text Placeholder 38"/>
          <p:cNvSpPr>
            <a:spLocks noGrp="1"/>
          </p:cNvSpPr>
          <p:nvPr>
            <p:ph type="body" sz="quarter" idx="12"/>
          </p:nvPr>
        </p:nvSpPr>
        <p:spPr>
          <a:xfrm>
            <a:off x="2644198" y="5285142"/>
            <a:ext cx="4754880" cy="731520"/>
          </a:xfrm>
        </p:spPr>
        <p:txBody>
          <a:bodyPr/>
          <a:lstStyle/>
          <a:p>
            <a:r>
              <a:rPr lang="en-US" dirty="0"/>
              <a:t>ECC Safety Committee</a:t>
            </a:r>
          </a:p>
          <a:p>
            <a:r>
              <a:rPr lang="en-US" dirty="0"/>
              <a:t>Prepared by Cody Loucks, </a:t>
            </a:r>
            <a:r>
              <a:rPr lang="en-US" b="0" dirty="0"/>
              <a:t>Great Basin Industrial</a:t>
            </a:r>
          </a:p>
          <a:p>
            <a:r>
              <a:rPr lang="en-US" dirty="0">
                <a:solidFill>
                  <a:srgbClr val="59BE91"/>
                </a:solidFill>
              </a:rPr>
              <a:t>January 30, 2024</a:t>
            </a:r>
          </a:p>
        </p:txBody>
      </p:sp>
      <p:sp>
        <p:nvSpPr>
          <p:cNvPr id="2" name="AutoShape 2" descr="Inline image 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descr="A person smiling at the camera&#10;&#10;Description automatically generated">
            <a:extLst>
              <a:ext uri="{FF2B5EF4-FFF2-40B4-BE49-F238E27FC236}">
                <a16:creationId xmlns:a16="http://schemas.microsoft.com/office/drawing/2014/main" id="{9D5AC0C1-9064-1A2F-D086-1D6A784A7F94}"/>
              </a:ext>
            </a:extLst>
          </p:cNvPr>
          <p:cNvPicPr>
            <a:picLocks noChangeAspect="1"/>
          </p:cNvPicPr>
          <p:nvPr/>
        </p:nvPicPr>
        <p:blipFill rotWithShape="1">
          <a:blip r:embed="rId2">
            <a:extLst>
              <a:ext uri="{28A0092B-C50C-407E-A947-70E740481C1C}">
                <a14:useLocalDpi xmlns:a14="http://schemas.microsoft.com/office/drawing/2010/main" val="0"/>
              </a:ext>
            </a:extLst>
          </a:blip>
          <a:srcRect l="13385" t="2977" r="15408"/>
          <a:stretch/>
        </p:blipFill>
        <p:spPr>
          <a:xfrm>
            <a:off x="6847063" y="4825636"/>
            <a:ext cx="1231900" cy="1119032"/>
          </a:xfrm>
          <a:prstGeom prst="rect">
            <a:avLst/>
          </a:prstGeom>
        </p:spPr>
      </p:pic>
    </p:spTree>
    <p:extLst>
      <p:ext uri="{BB962C8B-B14F-4D97-AF65-F5344CB8AC3E}">
        <p14:creationId xmlns:p14="http://schemas.microsoft.com/office/powerpoint/2010/main" val="1365021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r>
              <a:rPr lang="en-US" dirty="0"/>
              <a:t>Influence of Leadership Behaviors on Health and Safety</a:t>
            </a:r>
          </a:p>
        </p:txBody>
      </p:sp>
      <p:sp>
        <p:nvSpPr>
          <p:cNvPr id="6" name="Content Placeholder 5"/>
          <p:cNvSpPr>
            <a:spLocks noGrp="1"/>
          </p:cNvSpPr>
          <p:nvPr>
            <p:ph idx="1"/>
          </p:nvPr>
        </p:nvSpPr>
        <p:spPr/>
        <p:txBody>
          <a:bodyPr/>
          <a:lstStyle/>
          <a:p>
            <a:pPr marL="0" indent="0">
              <a:buNone/>
            </a:pPr>
            <a:r>
              <a:rPr lang="en-US" altLang="en-US" b="1" dirty="0"/>
              <a:t>Overview</a:t>
            </a:r>
          </a:p>
          <a:p>
            <a:pPr marL="0" indent="0">
              <a:buNone/>
            </a:pPr>
            <a:r>
              <a:rPr lang="en-US" altLang="en-US" dirty="0"/>
              <a:t>Most of us work in organizations where safety is paramount. We have been implementing and refining health and safety standards and processes for many years. And yet, keeping a workforce safe requires ongoing effort. </a:t>
            </a:r>
          </a:p>
          <a:p>
            <a:pPr marL="0" indent="0">
              <a:buNone/>
            </a:pPr>
            <a:r>
              <a:rPr lang="en-US" altLang="en-US" dirty="0"/>
              <a:t>Our industry and organizations are dynamic. As our work changes and evolves, so does our need to consistently examine, review, and adjust our safety efforts.</a:t>
            </a:r>
          </a:p>
          <a:p>
            <a:pPr marL="0" indent="0">
              <a:buNone/>
            </a:pPr>
            <a:r>
              <a:rPr lang="en-US" altLang="en-US" dirty="0"/>
              <a:t>Leaders have the responsibility to guide the development and ongoing maintenance of a healthy and safe workforce. Leaders’ behaviors greatly influence how effectively a workforce adapts the safety standards of their organization.</a:t>
            </a:r>
          </a:p>
          <a:p>
            <a:pPr marL="0" indent="0">
              <a:buNone/>
            </a:pPr>
            <a:r>
              <a:rPr lang="en-US" altLang="en-US" b="1" dirty="0"/>
              <a:t>Questions to consider</a:t>
            </a:r>
          </a:p>
          <a:p>
            <a:pPr marL="0" indent="0">
              <a:buNone/>
            </a:pPr>
            <a:r>
              <a:rPr lang="en-US" altLang="en-US" i="1" dirty="0"/>
              <a:t>What impact does leadership have on workforce safety?</a:t>
            </a:r>
          </a:p>
          <a:p>
            <a:pPr marL="0" indent="0">
              <a:buNone/>
            </a:pPr>
            <a:r>
              <a:rPr lang="en-US" altLang="en-US" i="1" dirty="0"/>
              <a:t>What behaviors should leaders adapt that affect safety in a positive (or negative) way?</a:t>
            </a:r>
          </a:p>
        </p:txBody>
      </p:sp>
    </p:spTree>
    <p:extLst>
      <p:ext uri="{BB962C8B-B14F-4D97-AF65-F5344CB8AC3E}">
        <p14:creationId xmlns:p14="http://schemas.microsoft.com/office/powerpoint/2010/main" val="428650768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429DB-CB45-DC24-4267-80D7F77AFEE1}"/>
              </a:ext>
            </a:extLst>
          </p:cNvPr>
          <p:cNvSpPr>
            <a:spLocks noGrp="1"/>
          </p:cNvSpPr>
          <p:nvPr>
            <p:ph type="title"/>
          </p:nvPr>
        </p:nvSpPr>
        <p:spPr/>
        <p:txBody>
          <a:bodyPr>
            <a:normAutofit/>
          </a:bodyPr>
          <a:lstStyle/>
          <a:p>
            <a:r>
              <a:rPr lang="en-US" dirty="0"/>
              <a:t>Influence of Leadership Behaviors on Health and Safety</a:t>
            </a:r>
          </a:p>
        </p:txBody>
      </p:sp>
      <p:sp>
        <p:nvSpPr>
          <p:cNvPr id="3" name="Content Placeholder 2">
            <a:extLst>
              <a:ext uri="{FF2B5EF4-FFF2-40B4-BE49-F238E27FC236}">
                <a16:creationId xmlns:a16="http://schemas.microsoft.com/office/drawing/2014/main" id="{F7AED297-3E69-45B4-496C-CB900C3F7709}"/>
              </a:ext>
            </a:extLst>
          </p:cNvPr>
          <p:cNvSpPr>
            <a:spLocks noGrp="1"/>
          </p:cNvSpPr>
          <p:nvPr>
            <p:ph idx="1"/>
          </p:nvPr>
        </p:nvSpPr>
        <p:spPr/>
        <p:txBody>
          <a:bodyPr>
            <a:normAutofit/>
          </a:bodyPr>
          <a:lstStyle/>
          <a:p>
            <a:pPr marL="0" indent="0">
              <a:buNone/>
            </a:pPr>
            <a:r>
              <a:rPr lang="en-US" sz="2800" dirty="0"/>
              <a:t>Research suggests:</a:t>
            </a:r>
          </a:p>
          <a:p>
            <a:pPr marL="0" indent="0">
              <a:buNone/>
            </a:pPr>
            <a:r>
              <a:rPr lang="en-US" sz="2800" dirty="0"/>
              <a:t>“Leadership behaviors [are] </a:t>
            </a:r>
            <a:r>
              <a:rPr lang="en-US" sz="2800" i="1" dirty="0"/>
              <a:t>positively associated</a:t>
            </a:r>
            <a:r>
              <a:rPr lang="en-US" sz="2800" dirty="0"/>
              <a:t> with employee safety behaviors.”</a:t>
            </a:r>
          </a:p>
          <a:p>
            <a:pPr marL="0" indent="0">
              <a:buNone/>
            </a:pPr>
            <a:r>
              <a:rPr lang="en-US" sz="2800" dirty="0"/>
              <a:t>“…Site managers should be trained and supported in consistently encouraging safe behaviors and in interrupting risk behaviors, in congruence with the safety information provided.”</a:t>
            </a:r>
          </a:p>
        </p:txBody>
      </p:sp>
      <p:sp>
        <p:nvSpPr>
          <p:cNvPr id="4" name="Footer Placeholder 3">
            <a:extLst>
              <a:ext uri="{FF2B5EF4-FFF2-40B4-BE49-F238E27FC236}">
                <a16:creationId xmlns:a16="http://schemas.microsoft.com/office/drawing/2014/main" id="{27396ACC-E560-60A9-4CF0-3609D04F8387}"/>
              </a:ext>
            </a:extLst>
          </p:cNvPr>
          <p:cNvSpPr>
            <a:spLocks noGrp="1"/>
          </p:cNvSpPr>
          <p:nvPr>
            <p:ph type="ftr" sz="quarter" idx="11"/>
          </p:nvPr>
        </p:nvSpPr>
        <p:spPr/>
        <p:txBody>
          <a:bodyPr/>
          <a:lstStyle/>
          <a:p>
            <a:r>
              <a:rPr lang="en-US" dirty="0"/>
              <a:t>Influence of Leadership Behaviors on Health and Safety</a:t>
            </a:r>
          </a:p>
        </p:txBody>
      </p:sp>
    </p:spTree>
    <p:extLst>
      <p:ext uri="{BB962C8B-B14F-4D97-AF65-F5344CB8AC3E}">
        <p14:creationId xmlns:p14="http://schemas.microsoft.com/office/powerpoint/2010/main" val="781187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BF3E2-08D1-B2DF-8F5B-4523B670F9C1}"/>
              </a:ext>
            </a:extLst>
          </p:cNvPr>
          <p:cNvSpPr>
            <a:spLocks noGrp="1"/>
          </p:cNvSpPr>
          <p:nvPr>
            <p:ph type="title"/>
          </p:nvPr>
        </p:nvSpPr>
        <p:spPr/>
        <p:txBody>
          <a:bodyPr/>
          <a:lstStyle/>
          <a:p>
            <a:r>
              <a:rPr lang="en-US" dirty="0"/>
              <a:t>Influence of Leadership Behaviors on Health and Safety</a:t>
            </a:r>
          </a:p>
        </p:txBody>
      </p:sp>
      <p:sp>
        <p:nvSpPr>
          <p:cNvPr id="3" name="Content Placeholder 2">
            <a:extLst>
              <a:ext uri="{FF2B5EF4-FFF2-40B4-BE49-F238E27FC236}">
                <a16:creationId xmlns:a16="http://schemas.microsoft.com/office/drawing/2014/main" id="{97CD4E2F-B91E-04C7-945A-79765F79E163}"/>
              </a:ext>
            </a:extLst>
          </p:cNvPr>
          <p:cNvSpPr>
            <a:spLocks noGrp="1"/>
          </p:cNvSpPr>
          <p:nvPr>
            <p:ph idx="1"/>
          </p:nvPr>
        </p:nvSpPr>
        <p:spPr/>
        <p:txBody>
          <a:bodyPr/>
          <a:lstStyle/>
          <a:p>
            <a:pPr marL="0" indent="0">
              <a:buNone/>
            </a:pPr>
            <a:r>
              <a:rPr lang="en-US" sz="2800" dirty="0"/>
              <a:t>“What’s more powerful? A manager or coach or teacher who tells you the right thing to do? Or one who </a:t>
            </a:r>
            <a:r>
              <a:rPr lang="en-US" sz="2800" b="1" dirty="0">
                <a:solidFill>
                  <a:schemeClr val="accent5"/>
                </a:solidFill>
              </a:rPr>
              <a:t>shows</a:t>
            </a:r>
            <a:r>
              <a:rPr lang="en-US" sz="2800" dirty="0"/>
              <a:t> you how to live and work </a:t>
            </a:r>
            <a:br>
              <a:rPr lang="en-US" sz="2800" dirty="0"/>
            </a:br>
            <a:r>
              <a:rPr lang="en-US" sz="2800" dirty="0"/>
              <a:t>by </a:t>
            </a:r>
            <a:r>
              <a:rPr lang="en-US" sz="2800" b="1" dirty="0">
                <a:solidFill>
                  <a:schemeClr val="accent5"/>
                </a:solidFill>
              </a:rPr>
              <a:t>example</a:t>
            </a:r>
            <a:r>
              <a:rPr lang="en-US" sz="2800" dirty="0"/>
              <a:t>?</a:t>
            </a:r>
          </a:p>
          <a:p>
            <a:pPr marL="0" indent="0">
              <a:buNone/>
            </a:pPr>
            <a:r>
              <a:rPr lang="en-US" sz="2800" dirty="0"/>
              <a:t>“People gravitate toward the </a:t>
            </a:r>
            <a:r>
              <a:rPr lang="en-US" sz="2800" b="1" dirty="0">
                <a:solidFill>
                  <a:schemeClr val="accent5"/>
                </a:solidFill>
              </a:rPr>
              <a:t>standard you set</a:t>
            </a:r>
            <a:r>
              <a:rPr lang="en-US" sz="2800" dirty="0"/>
              <a:t>, not the standard </a:t>
            </a:r>
            <a:br>
              <a:rPr lang="en-US" sz="2800" dirty="0"/>
            </a:br>
            <a:r>
              <a:rPr lang="en-US" sz="2800" dirty="0"/>
              <a:t>you request.”</a:t>
            </a:r>
          </a:p>
          <a:p>
            <a:pPr marL="0" indent="0" algn="r">
              <a:buNone/>
            </a:pPr>
            <a:r>
              <a:rPr lang="en-US" sz="2800" dirty="0"/>
              <a:t>- James Clear</a:t>
            </a:r>
            <a:br>
              <a:rPr lang="en-US" sz="2800" dirty="0"/>
            </a:br>
            <a:r>
              <a:rPr lang="en-US" sz="2800" dirty="0"/>
              <a:t>Author of </a:t>
            </a:r>
            <a:r>
              <a:rPr lang="en-US" sz="2800" i="1" dirty="0"/>
              <a:t>Atomic Habits</a:t>
            </a:r>
            <a:endParaRPr lang="en-US" sz="2800" dirty="0"/>
          </a:p>
        </p:txBody>
      </p:sp>
      <p:sp>
        <p:nvSpPr>
          <p:cNvPr id="4" name="Footer Placeholder 3">
            <a:extLst>
              <a:ext uri="{FF2B5EF4-FFF2-40B4-BE49-F238E27FC236}">
                <a16:creationId xmlns:a16="http://schemas.microsoft.com/office/drawing/2014/main" id="{25917F81-EF84-0154-BF53-7277B4009D6A}"/>
              </a:ext>
            </a:extLst>
          </p:cNvPr>
          <p:cNvSpPr>
            <a:spLocks noGrp="1"/>
          </p:cNvSpPr>
          <p:nvPr>
            <p:ph type="ftr" sz="quarter" idx="11"/>
          </p:nvPr>
        </p:nvSpPr>
        <p:spPr/>
        <p:txBody>
          <a:bodyPr/>
          <a:lstStyle/>
          <a:p>
            <a:r>
              <a:rPr lang="en-US" dirty="0"/>
              <a:t>Influence of Leadership Behaviors on Health and Safety</a:t>
            </a:r>
          </a:p>
        </p:txBody>
      </p:sp>
    </p:spTree>
    <p:extLst>
      <p:ext uri="{BB962C8B-B14F-4D97-AF65-F5344CB8AC3E}">
        <p14:creationId xmlns:p14="http://schemas.microsoft.com/office/powerpoint/2010/main" val="4166022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10718-F489-3FE1-C563-2183F5372486}"/>
              </a:ext>
            </a:extLst>
          </p:cNvPr>
          <p:cNvSpPr>
            <a:spLocks noGrp="1"/>
          </p:cNvSpPr>
          <p:nvPr>
            <p:ph type="title"/>
          </p:nvPr>
        </p:nvSpPr>
        <p:spPr/>
        <p:txBody>
          <a:bodyPr>
            <a:normAutofit/>
          </a:bodyPr>
          <a:lstStyle/>
          <a:p>
            <a:r>
              <a:rPr lang="en-US" dirty="0"/>
              <a:t>Influence of Leadership Behaviors on Health and Safety</a:t>
            </a:r>
          </a:p>
        </p:txBody>
      </p:sp>
      <p:sp>
        <p:nvSpPr>
          <p:cNvPr id="3" name="Content Placeholder 2">
            <a:extLst>
              <a:ext uri="{FF2B5EF4-FFF2-40B4-BE49-F238E27FC236}">
                <a16:creationId xmlns:a16="http://schemas.microsoft.com/office/drawing/2014/main" id="{E229B0BD-3BA5-4016-3570-92348CC9124E}"/>
              </a:ext>
            </a:extLst>
          </p:cNvPr>
          <p:cNvSpPr>
            <a:spLocks noGrp="1"/>
          </p:cNvSpPr>
          <p:nvPr>
            <p:ph idx="1"/>
          </p:nvPr>
        </p:nvSpPr>
        <p:spPr/>
        <p:txBody>
          <a:bodyPr/>
          <a:lstStyle/>
          <a:p>
            <a:pPr marL="0" indent="0">
              <a:buNone/>
            </a:pPr>
            <a:r>
              <a:rPr lang="en-US" b="1" dirty="0"/>
              <a:t>Tip</a:t>
            </a:r>
          </a:p>
          <a:p>
            <a:pPr marL="0" indent="0">
              <a:buNone/>
            </a:pPr>
            <a:r>
              <a:rPr lang="en-US" dirty="0"/>
              <a:t>Consider the activities your team will engage in today and identify one behavior you can focus on that will reinforce your organization’s health and safety standard.</a:t>
            </a:r>
          </a:p>
          <a:p>
            <a:pPr marL="0" indent="0">
              <a:buNone/>
            </a:pPr>
            <a:r>
              <a:rPr lang="en-US" b="1" dirty="0"/>
              <a:t>Guiding Questions</a:t>
            </a:r>
          </a:p>
          <a:p>
            <a:pPr marL="0" indent="0">
              <a:buNone/>
            </a:pPr>
            <a:r>
              <a:rPr lang="en-US" i="1" dirty="0"/>
              <a:t>What is a small, personal behavior I can start, stop, or change today that reinforces our safety standard?</a:t>
            </a:r>
          </a:p>
          <a:p>
            <a:pPr marL="0" indent="0">
              <a:buNone/>
            </a:pPr>
            <a:r>
              <a:rPr lang="en-US" i="1" dirty="0"/>
              <a:t>What behaviors do I regularly see in our workforce that I should </a:t>
            </a:r>
            <a:r>
              <a:rPr lang="en-US" i="1"/>
              <a:t>either encourage </a:t>
            </a:r>
            <a:r>
              <a:rPr lang="en-US" i="1" dirty="0"/>
              <a:t>or interrupt?</a:t>
            </a:r>
          </a:p>
          <a:p>
            <a:pPr marL="0" indent="0">
              <a:buNone/>
            </a:pPr>
            <a:r>
              <a:rPr lang="en-US" i="1" dirty="0"/>
              <a:t>Are there behaviors I want to see in our workforce that I have not yet communicated clearly?</a:t>
            </a:r>
          </a:p>
          <a:p>
            <a:pPr marL="0" indent="0">
              <a:buNone/>
            </a:pPr>
            <a:r>
              <a:rPr lang="en-US" b="1" dirty="0"/>
              <a:t>Next Steps</a:t>
            </a:r>
          </a:p>
          <a:p>
            <a:pPr marL="0" indent="0">
              <a:buNone/>
            </a:pPr>
            <a:r>
              <a:rPr lang="en-US" dirty="0"/>
              <a:t>You might plan with your leadership team to specifically discuss health and safety behaviors you want to reinforce and how you can align on demonstrating those consistently.</a:t>
            </a:r>
          </a:p>
        </p:txBody>
      </p:sp>
      <p:sp>
        <p:nvSpPr>
          <p:cNvPr id="4" name="Footer Placeholder 3">
            <a:extLst>
              <a:ext uri="{FF2B5EF4-FFF2-40B4-BE49-F238E27FC236}">
                <a16:creationId xmlns:a16="http://schemas.microsoft.com/office/drawing/2014/main" id="{D89E57C0-A915-A2E3-517D-2CF7F16BFC81}"/>
              </a:ext>
            </a:extLst>
          </p:cNvPr>
          <p:cNvSpPr>
            <a:spLocks noGrp="1"/>
          </p:cNvSpPr>
          <p:nvPr>
            <p:ph type="ftr" sz="quarter" idx="11"/>
          </p:nvPr>
        </p:nvSpPr>
        <p:spPr/>
        <p:txBody>
          <a:bodyPr/>
          <a:lstStyle/>
          <a:p>
            <a:r>
              <a:rPr lang="en-US" dirty="0"/>
              <a:t>Influence of Leadership Behaviors on Health and Safety</a:t>
            </a:r>
          </a:p>
        </p:txBody>
      </p:sp>
    </p:spTree>
    <p:extLst>
      <p:ext uri="{BB962C8B-B14F-4D97-AF65-F5344CB8AC3E}">
        <p14:creationId xmlns:p14="http://schemas.microsoft.com/office/powerpoint/2010/main" val="29448129"/>
      </p:ext>
    </p:extLst>
  </p:cSld>
  <p:clrMapOvr>
    <a:masterClrMapping/>
  </p:clrMapOvr>
</p:sld>
</file>

<file path=ppt/theme/theme1.xml><?xml version="1.0" encoding="utf-8"?>
<a:theme xmlns:a="http://schemas.openxmlformats.org/drawingml/2006/main" name="Office Theme">
  <a:themeElements>
    <a:clrScheme name="ECC">
      <a:dk1>
        <a:sysClr val="windowText" lastClr="000000"/>
      </a:dk1>
      <a:lt1>
        <a:sysClr val="window" lastClr="FFFFFF"/>
      </a:lt1>
      <a:dk2>
        <a:srgbClr val="DB3E3E"/>
      </a:dk2>
      <a:lt2>
        <a:srgbClr val="F8F8F8"/>
      </a:lt2>
      <a:accent1>
        <a:srgbClr val="59BE91"/>
      </a:accent1>
      <a:accent2>
        <a:srgbClr val="3C3C3B"/>
      </a:accent2>
      <a:accent3>
        <a:srgbClr val="EE3E5F"/>
      </a:accent3>
      <a:accent4>
        <a:srgbClr val="C2BBB6"/>
      </a:accent4>
      <a:accent5>
        <a:srgbClr val="764C9E"/>
      </a:accent5>
      <a:accent6>
        <a:srgbClr val="F6E165"/>
      </a:accent6>
      <a:hlink>
        <a:srgbClr val="59BE91"/>
      </a:hlink>
      <a:folHlink>
        <a:srgbClr val="C2BBB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797</TotalTime>
  <Words>789</Words>
  <Application>Microsoft Office PowerPoint</Application>
  <PresentationFormat>Custom</PresentationFormat>
  <Paragraphs>56</Paragraphs>
  <Slides>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Borda Bold</vt:lpstr>
      <vt:lpstr>Calibri</vt:lpstr>
      <vt:lpstr>ElsevierGulliver</vt:lpstr>
      <vt:lpstr>Wingdings</vt:lpstr>
      <vt:lpstr>Wingdings 2</vt:lpstr>
      <vt:lpstr>Office Theme</vt:lpstr>
      <vt:lpstr>ECC Safety Tip</vt:lpstr>
      <vt:lpstr>Influence of Leadership Behaviors on Health and Safety</vt:lpstr>
      <vt:lpstr>Influence of Leadership Behaviors on Health and Safety</vt:lpstr>
      <vt:lpstr>Influence of Leadership Behaviors on Health and Safety</vt:lpstr>
      <vt:lpstr>Influence of Leadership Behaviors on Health and Safety</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 Butler Bradford</dc:creator>
  <cp:lastModifiedBy>Cody Loucks</cp:lastModifiedBy>
  <cp:revision>44</cp:revision>
  <cp:lastPrinted>2016-09-06T17:37:12Z</cp:lastPrinted>
  <dcterms:created xsi:type="dcterms:W3CDTF">2017-02-14T03:29:21Z</dcterms:created>
  <dcterms:modified xsi:type="dcterms:W3CDTF">2024-01-30T21:57:10Z</dcterms:modified>
</cp:coreProperties>
</file>